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8" r:id="rId1"/>
  </p:sldMasterIdLst>
  <p:sldIdLst>
    <p:sldId id="256" r:id="rId2"/>
    <p:sldId id="257" r:id="rId3"/>
    <p:sldId id="281" r:id="rId4"/>
    <p:sldId id="282" r:id="rId5"/>
    <p:sldId id="283" r:id="rId6"/>
    <p:sldId id="284" r:id="rId7"/>
    <p:sldId id="285" r:id="rId8"/>
    <p:sldId id="286" r:id="rId9"/>
    <p:sldId id="287" r:id="rId10"/>
    <p:sldId id="288" r:id="rId11"/>
    <p:sldId id="289" r:id="rId12"/>
    <p:sldId id="290" r:id="rId13"/>
    <p:sldId id="291" r:id="rId14"/>
    <p:sldId id="292" r:id="rId15"/>
    <p:sldId id="293" r:id="rId16"/>
    <p:sldId id="294" r:id="rId17"/>
    <p:sldId id="295" r:id="rId18"/>
    <p:sldId id="296" r:id="rId19"/>
    <p:sldId id="297" r:id="rId20"/>
    <p:sldId id="298" r:id="rId21"/>
    <p:sldId id="299" r:id="rId22"/>
    <p:sldId id="300" r:id="rId23"/>
    <p:sldId id="301" r:id="rId24"/>
    <p:sldId id="302" r:id="rId25"/>
    <p:sldId id="303" r:id="rId26"/>
    <p:sldId id="304" r:id="rId27"/>
    <p:sldId id="305" r:id="rId28"/>
    <p:sldId id="306" r:id="rId29"/>
    <p:sldId id="307" r:id="rId30"/>
    <p:sldId id="308" r:id="rId31"/>
    <p:sldId id="309" r:id="rId32"/>
    <p:sldId id="310" r:id="rId33"/>
    <p:sldId id="311" r:id="rId34"/>
    <p:sldId id="312" r:id="rId35"/>
    <p:sldId id="313" r:id="rId36"/>
    <p:sldId id="314" r:id="rId37"/>
    <p:sldId id="315" r:id="rId38"/>
    <p:sldId id="316" r:id="rId39"/>
    <p:sldId id="317" r:id="rId40"/>
    <p:sldId id="318" r:id="rId41"/>
    <p:sldId id="319" r:id="rId42"/>
    <p:sldId id="320" r:id="rId43"/>
    <p:sldId id="321" r:id="rId44"/>
    <p:sldId id="322" r:id="rId45"/>
    <p:sldId id="267" r:id="rId46"/>
    <p:sldId id="268" r:id="rId47"/>
    <p:sldId id="269" r:id="rId48"/>
    <p:sldId id="258" r:id="rId49"/>
    <p:sldId id="259" r:id="rId50"/>
    <p:sldId id="260" r:id="rId51"/>
    <p:sldId id="261" r:id="rId52"/>
    <p:sldId id="262" r:id="rId53"/>
    <p:sldId id="263" r:id="rId54"/>
    <p:sldId id="264" r:id="rId55"/>
    <p:sldId id="270" r:id="rId56"/>
    <p:sldId id="271" r:id="rId57"/>
    <p:sldId id="265" r:id="rId58"/>
    <p:sldId id="272" r:id="rId59"/>
    <p:sldId id="273" r:id="rId60"/>
    <p:sldId id="274" r:id="rId61"/>
    <p:sldId id="266" r:id="rId62"/>
    <p:sldId id="275" r:id="rId63"/>
    <p:sldId id="276" r:id="rId64"/>
    <p:sldId id="277" r:id="rId65"/>
    <p:sldId id="278" r:id="rId66"/>
    <p:sldId id="279" r:id="rId67"/>
    <p:sldId id="280" r:id="rId68"/>
  </p:sldIdLst>
  <p:sldSz cx="12192000" cy="6858000"/>
  <p:notesSz cx="6858000" cy="9144000"/>
  <p:defaultTextStyle>
    <a:defPPr>
      <a:defRPr lang="en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7"/>
    <p:restoredTop sz="94687"/>
  </p:normalViewPr>
  <p:slideViewPr>
    <p:cSldViewPr snapToGrid="0">
      <p:cViewPr varScale="1">
        <p:scale>
          <a:sx n="104" d="100"/>
          <a:sy n="104" d="100"/>
        </p:scale>
        <p:origin x="320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9EA1E-98C4-4A2E-AAC3-800E357DC9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17904" y="1517904"/>
            <a:ext cx="9144000" cy="2798064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96B1FA-5AE6-4D57-B37B-4AA0216007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17904" y="4572000"/>
            <a:ext cx="9144000" cy="1527048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1F49B66-DBC3-45EE-A6E1-DE10A6C186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3F9AFA87-1417-4992-ABD9-27C3BC8CC883}" type="datetimeFigureOut">
              <a:rPr lang="en-US" smtClean="0"/>
              <a:pPr algn="r"/>
              <a:t>6/30/23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41085F0-1967-4B4F-9824-58E9F2E051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0AEDEE5-31B5-4868-8C16-47FF43E27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7553112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F9454-6F74-46A8-B299-4AF451BFB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F55CA9-A0BD-4609-9307-BAF987B262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5E4293-851E-4FA2-BFF2-B646A42369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6/30/23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A907F5-F26D-4A91-8D70-AB54F8B43D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8ACBD8-D942-449E-A2B8-358CD1365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6273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DA50897-0C2E-420B-9A38-A8D5C1D7278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450317" y="1517904"/>
            <a:ext cx="2220731" cy="454678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EDB2173-32A5-4677-A08F-DAB8FD430D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517904" y="1517904"/>
            <a:ext cx="6562553" cy="454678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DB124D-B801-4A6A-9DAF-EBC1B98FE4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6/30/23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DAF8DF-2544-45A5-B62B-BB7948FCCA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AC232D-131E-4BE6-8E2E-BAF5A30846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8556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4C5BB2-C09C-49B0-BAFA-DE1801CD3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A47C21-944D-47FE-9519-A255188371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7CE36D-6B7B-4D5E-831E-34A4286D6E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6/30/23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2AD668-6E19-425C-88F7-AF4220662C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905C53-CF7C-4936-9E35-1BEBD68362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9276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146C78-A717-4E1F-A742-FD5AECA03B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7904" y="1517904"/>
            <a:ext cx="91440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A1270D-CCAE-4437-A0C0-052D111DFC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17904" y="4572000"/>
            <a:ext cx="91440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9F006A-7EEE-4DB0-8F92-D34C0D46C3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6/30/23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A3F2ED-2B0E-44A9-8603-286CA06345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4D801C-6B4E-40B6-9D6E-558192264D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3294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446AA-9418-4C3E-901B-8E2806122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997482-2CA6-4707-976E-6FD4B57BFE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17904" y="2980944"/>
            <a:ext cx="4334256" cy="31181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909652-DD12-479C-B639-9452CBA8C0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36792" y="2980944"/>
            <a:ext cx="4334256" cy="31181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0EC7A6-AFB1-4989-A0B4-B422D5B2C6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6/30/23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D2117C-B497-4647-A66B-1887750FB5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E8C7AF-5092-416B-B61C-F41D3C573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49758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90CDE0-3FEB-42A0-8BCC-7DADE7D4A6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17905" y="2944368"/>
            <a:ext cx="4334256" cy="606026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778B8B-E9A3-44BE-85A6-3E316659A9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17904" y="3644987"/>
            <a:ext cx="4334256" cy="244964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BF1BCA-A435-4779-A6FE-15207141F5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36792" y="2944368"/>
            <a:ext cx="4334256" cy="606026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49B1923-9749-49E3-88FA-75C326E671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36792" y="3644987"/>
            <a:ext cx="4334256" cy="244964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F3A70F0-5AFA-4C5A-812B-220C6A38DB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6/30/23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76AF721-83FE-4B57-B910-C395D23FDE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56A5893-52F1-44A1-AE8E-CF094DB41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D9D22302-83E3-4E22-93DF-1E5D463B6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68624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D85A6-A4E6-4160-BE43-8146A9894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BA24A80-0792-4B3B-BB5A-8B2BD91095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6/30/23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26116E-7A6D-485F-9FA2-25F94D4F4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09ADCC-C5F2-4D90-B153-93DF55858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0238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7862271-51F6-4122-9709-D279042F88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6/30/23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2CFE08-03FE-487B-8963-9FAD3049CF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935A50-18AE-4CB1-BB10-1CBDD8A7C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5990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11F683-796D-458C-9B32-A385D604D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7904" y="1517904"/>
            <a:ext cx="3145536" cy="1792224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B1F0BD-641B-4148-BCB3-2704218C80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0952" y="1517904"/>
            <a:ext cx="5330952" cy="458114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28C843-B846-4456-9720-71B7D4FF40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17904" y="3483864"/>
            <a:ext cx="3145536" cy="2615184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3A3A03-31BD-4E7E-879A-A1C7184970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6/30/23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A39078-7D38-4851-A363-B6BC179A50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1FF25E-A25D-47AA-94EB-580A74F01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27180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E83B4-9B31-4F73-9767-163636522F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7904" y="1517904"/>
            <a:ext cx="3145536" cy="1792224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C7CFC30-8163-47A0-A97F-3F2C3A3BE7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49240" y="764032"/>
            <a:ext cx="6089904" cy="5330952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F1B390-0C23-466E-987C-26420A5F09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17904" y="3483864"/>
            <a:ext cx="3145536" cy="2615184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C9CA7C-B9D0-4A72-8061-1E02AA15FE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6/30/23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3EFC84-C9FE-4BFA-9B4E-4516A1362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01A469-3EFC-4F94-8482-378582E1C1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5949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B1D84C-7934-4E5B-B6E4-A1D6EC2995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7904" y="1517904"/>
            <a:ext cx="9144000" cy="134416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6A990F-40AC-447A-964A-840C94A647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17904" y="2971800"/>
            <a:ext cx="9144000" cy="31272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D832A1-FFBA-48B6-B2D0-E5414F1283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805672" y="6400800"/>
            <a:ext cx="18653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pPr algn="r"/>
            <a:fld id="{3F9AFA87-1417-4992-ABD9-27C3BC8CC883}" type="datetimeFigureOut">
              <a:rPr lang="en-US" smtClean="0"/>
              <a:pPr algn="r"/>
              <a:t>6/30/23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933EC1-4EE2-4453-841C-CFDFE70894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58952" y="6400800"/>
            <a:ext cx="60990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sz="10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CEBA78-E732-44EF-BA0B-FC42F79313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99648" y="6400800"/>
            <a:ext cx="5303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>
                <a:solidFill>
                  <a:schemeClr val="tx1"/>
                </a:solidFill>
              </a:defRPr>
            </a:lvl1pPr>
          </a:lstStyle>
          <a:p>
            <a:fld id="{CB1E4CB7-CB13-4810-BF18-BE31AFC64F93}" type="slidenum">
              <a:rPr lang="en-US" smtClean="0"/>
              <a:pPr/>
              <a:t>‹#›</a:t>
            </a:fld>
            <a:endParaRPr lang="en-US" sz="100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9306479-8C4D-4E4A-A330-DFC80A8A01BE}"/>
              </a:ext>
            </a:extLst>
          </p:cNvPr>
          <p:cNvSpPr/>
          <p:nvPr/>
        </p:nvSpPr>
        <p:spPr>
          <a:xfrm>
            <a:off x="0" y="0"/>
            <a:ext cx="12192000" cy="6105524"/>
          </a:xfrm>
          <a:custGeom>
            <a:avLst/>
            <a:gdLst>
              <a:gd name="connsiteX0" fmla="*/ 0 w 12192000"/>
              <a:gd name="connsiteY0" fmla="*/ 0 h 6105524"/>
              <a:gd name="connsiteX1" fmla="*/ 12192000 w 12192000"/>
              <a:gd name="connsiteY1" fmla="*/ 0 h 6105524"/>
              <a:gd name="connsiteX2" fmla="*/ 12192000 w 12192000"/>
              <a:gd name="connsiteY2" fmla="*/ 6105524 h 6105524"/>
              <a:gd name="connsiteX3" fmla="*/ 11435080 w 12192000"/>
              <a:gd name="connsiteY3" fmla="*/ 6105524 h 6105524"/>
              <a:gd name="connsiteX4" fmla="*/ 11435080 w 12192000"/>
              <a:gd name="connsiteY4" fmla="*/ 771523 h 6105524"/>
              <a:gd name="connsiteX5" fmla="*/ 767080 w 12192000"/>
              <a:gd name="connsiteY5" fmla="*/ 771523 h 6105524"/>
              <a:gd name="connsiteX6" fmla="*/ 767080 w 12192000"/>
              <a:gd name="connsiteY6" fmla="*/ 6105524 h 6105524"/>
              <a:gd name="connsiteX7" fmla="*/ 0 w 12192000"/>
              <a:gd name="connsiteY7" fmla="*/ 6105524 h 6105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105524">
                <a:moveTo>
                  <a:pt x="0" y="0"/>
                </a:moveTo>
                <a:lnTo>
                  <a:pt x="12192000" y="0"/>
                </a:lnTo>
                <a:lnTo>
                  <a:pt x="12192000" y="6105524"/>
                </a:lnTo>
                <a:lnTo>
                  <a:pt x="11435080" y="6105524"/>
                </a:lnTo>
                <a:lnTo>
                  <a:pt x="11435080" y="771523"/>
                </a:lnTo>
                <a:lnTo>
                  <a:pt x="767080" y="771523"/>
                </a:lnTo>
                <a:lnTo>
                  <a:pt x="767080" y="6105524"/>
                </a:lnTo>
                <a:lnTo>
                  <a:pt x="0" y="6105524"/>
                </a:lnTo>
                <a:close/>
              </a:path>
            </a:pathLst>
          </a:cu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317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txStyles>
    <p:titleStyle>
      <a:lvl1pPr algn="l" defTabSz="914400" rtl="0" eaLnBrk="1" latinLnBrk="0" hangingPunct="1">
        <a:lnSpc>
          <a:spcPct val="95000"/>
        </a:lnSpc>
        <a:spcBef>
          <a:spcPct val="0"/>
        </a:spcBef>
        <a:buNone/>
        <a:defRPr sz="42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5760" indent="-365760" algn="l" defTabSz="914400" rtl="0" eaLnBrk="1" latinLnBrk="0" hangingPunct="1">
        <a:lnSpc>
          <a:spcPct val="105000"/>
        </a:lnSpc>
        <a:spcBef>
          <a:spcPts val="900"/>
        </a:spcBef>
        <a:buClr>
          <a:schemeClr val="accent5"/>
        </a:buClr>
        <a:buFont typeface="Avenir Next LT Pro" panose="020B0504020202020204" pitchFamily="34" charset="0"/>
        <a:buChar char="+"/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365760" indent="0" algn="l" defTabSz="914400" rtl="0" eaLnBrk="1" latinLnBrk="0" hangingPunct="1">
        <a:lnSpc>
          <a:spcPct val="105000"/>
        </a:lnSpc>
        <a:spcBef>
          <a:spcPts val="900"/>
        </a:spcBef>
        <a:buFont typeface="Arial" panose="020B0604020202020204" pitchFamily="34" charset="0"/>
        <a:buNone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640080" indent="-274320" algn="l" defTabSz="914400" rtl="0" eaLnBrk="1" latinLnBrk="0" hangingPunct="1">
        <a:lnSpc>
          <a:spcPct val="105000"/>
        </a:lnSpc>
        <a:spcBef>
          <a:spcPts val="600"/>
        </a:spcBef>
        <a:buClr>
          <a:schemeClr val="accent5"/>
        </a:buClr>
        <a:buFont typeface="Avenir Next LT Pro" panose="020B0504020202020204" pitchFamily="34" charset="0"/>
        <a:buChar char="+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640080" indent="0" algn="l" defTabSz="914400" rtl="0" eaLnBrk="1" latinLnBrk="0" hangingPunct="1">
        <a:lnSpc>
          <a:spcPct val="105000"/>
        </a:lnSpc>
        <a:spcBef>
          <a:spcPts val="600"/>
        </a:spcBef>
        <a:buFontTx/>
        <a:buNone/>
        <a:defRPr sz="1800" i="1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886968" indent="-274320" algn="l" defTabSz="914400" rtl="0" eaLnBrk="1" latinLnBrk="0" hangingPunct="1">
        <a:lnSpc>
          <a:spcPct val="105000"/>
        </a:lnSpc>
        <a:spcBef>
          <a:spcPts val="600"/>
        </a:spcBef>
        <a:buClr>
          <a:schemeClr val="accent5"/>
        </a:buClr>
        <a:buFont typeface="Avenir Next LT Pro" panose="020B0504020202020204" pitchFamily="34" charset="0"/>
        <a:buChar char="+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gi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hyperlink" Target="https://www.youtube.com/watch?v=3ZOqNNHUv4M" TargetMode="Externa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B45BA4C-9B54-4496-821F-9E0985CA98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083ED0-BDA4-BEEF-3BA6-A08377DCD6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47980" y="1030406"/>
            <a:ext cx="5068121" cy="3506879"/>
          </a:xfrm>
        </p:spPr>
        <p:txBody>
          <a:bodyPr anchor="ctr">
            <a:normAutofit/>
          </a:bodyPr>
          <a:lstStyle/>
          <a:p>
            <a:pPr algn="l"/>
            <a:r>
              <a:rPr lang="en-TR" dirty="0">
                <a:latin typeface="Arial Rounded MT Bold" panose="020F0704030504030204" pitchFamily="34" charset="77"/>
              </a:rPr>
              <a:t>SDLC</a:t>
            </a:r>
            <a:br>
              <a:rPr lang="en-TR" dirty="0"/>
            </a:br>
            <a:r>
              <a:rPr lang="en-TR" sz="4000" dirty="0">
                <a:solidFill>
                  <a:srgbClr val="FF0000"/>
                </a:solidFill>
              </a:rPr>
              <a:t>S</a:t>
            </a:r>
            <a:r>
              <a:rPr lang="en-TR" sz="4000" dirty="0">
                <a:latin typeface="+mn-lt"/>
              </a:rPr>
              <a:t>oftware</a:t>
            </a:r>
            <a:br>
              <a:rPr lang="en-TR" sz="4000" dirty="0"/>
            </a:br>
            <a:r>
              <a:rPr lang="en-TR" sz="4000" dirty="0">
                <a:solidFill>
                  <a:srgbClr val="FF0000"/>
                </a:solidFill>
              </a:rPr>
              <a:t>D</a:t>
            </a:r>
            <a:r>
              <a:rPr lang="en-TR" sz="4000" dirty="0">
                <a:latin typeface="+mn-lt"/>
              </a:rPr>
              <a:t>evelopment</a:t>
            </a:r>
            <a:br>
              <a:rPr lang="en-TR" sz="4000" dirty="0"/>
            </a:br>
            <a:r>
              <a:rPr lang="en-TR" sz="4000" dirty="0">
                <a:solidFill>
                  <a:srgbClr val="FF0000"/>
                </a:solidFill>
              </a:rPr>
              <a:t>L</a:t>
            </a:r>
            <a:r>
              <a:rPr lang="en-TR" sz="4000" dirty="0">
                <a:latin typeface="+mn-lt"/>
              </a:rPr>
              <a:t>ife</a:t>
            </a:r>
            <a:br>
              <a:rPr lang="en-TR" sz="4000" dirty="0"/>
            </a:br>
            <a:r>
              <a:rPr lang="en-TR" sz="4000" dirty="0">
                <a:solidFill>
                  <a:srgbClr val="FF0000"/>
                </a:solidFill>
              </a:rPr>
              <a:t>C</a:t>
            </a:r>
            <a:r>
              <a:rPr lang="en-TR" sz="4000" dirty="0">
                <a:latin typeface="+mn-lt"/>
              </a:rPr>
              <a:t>ycle</a:t>
            </a:r>
            <a:endParaRPr lang="en-TR" dirty="0">
              <a:latin typeface="+mn-lt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7FABC2-291A-570A-33A9-45E7738FCB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47980" y="5531828"/>
            <a:ext cx="5068121" cy="1136029"/>
          </a:xfrm>
        </p:spPr>
        <p:txBody>
          <a:bodyPr>
            <a:normAutofit/>
          </a:bodyPr>
          <a:lstStyle/>
          <a:p>
            <a:pPr algn="l"/>
            <a:r>
              <a:rPr lang="en-TR" dirty="0"/>
              <a:t>Mehmet Sungur</a:t>
            </a:r>
            <a:br>
              <a:rPr lang="en-TR" dirty="0"/>
            </a:br>
            <a:r>
              <a:rPr lang="en-TR" dirty="0"/>
              <a:t>28.06.2023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C56542-F7D5-CF00-C556-4272684902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072" r="3883" b="-1"/>
          <a:stretch/>
        </p:blipFill>
        <p:spPr>
          <a:xfrm>
            <a:off x="20" y="10"/>
            <a:ext cx="5404493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0204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9306479-8C4D-4E4A-A330-DFC80A8A01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105524"/>
          </a:xfrm>
          <a:custGeom>
            <a:avLst/>
            <a:gdLst>
              <a:gd name="connsiteX0" fmla="*/ 0 w 12192000"/>
              <a:gd name="connsiteY0" fmla="*/ 0 h 6105524"/>
              <a:gd name="connsiteX1" fmla="*/ 12192000 w 12192000"/>
              <a:gd name="connsiteY1" fmla="*/ 0 h 6105524"/>
              <a:gd name="connsiteX2" fmla="*/ 12192000 w 12192000"/>
              <a:gd name="connsiteY2" fmla="*/ 6105524 h 6105524"/>
              <a:gd name="connsiteX3" fmla="*/ 11435080 w 12192000"/>
              <a:gd name="connsiteY3" fmla="*/ 6105524 h 6105524"/>
              <a:gd name="connsiteX4" fmla="*/ 11435080 w 12192000"/>
              <a:gd name="connsiteY4" fmla="*/ 771523 h 6105524"/>
              <a:gd name="connsiteX5" fmla="*/ 767080 w 12192000"/>
              <a:gd name="connsiteY5" fmla="*/ 771523 h 6105524"/>
              <a:gd name="connsiteX6" fmla="*/ 767080 w 12192000"/>
              <a:gd name="connsiteY6" fmla="*/ 6105524 h 6105524"/>
              <a:gd name="connsiteX7" fmla="*/ 0 w 12192000"/>
              <a:gd name="connsiteY7" fmla="*/ 6105524 h 6105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105524">
                <a:moveTo>
                  <a:pt x="0" y="0"/>
                </a:moveTo>
                <a:lnTo>
                  <a:pt x="12192000" y="0"/>
                </a:lnTo>
                <a:lnTo>
                  <a:pt x="12192000" y="6105524"/>
                </a:lnTo>
                <a:lnTo>
                  <a:pt x="11435080" y="6105524"/>
                </a:lnTo>
                <a:lnTo>
                  <a:pt x="11435080" y="771523"/>
                </a:lnTo>
                <a:lnTo>
                  <a:pt x="767080" y="771523"/>
                </a:lnTo>
                <a:lnTo>
                  <a:pt x="767080" y="6105524"/>
                </a:lnTo>
                <a:lnTo>
                  <a:pt x="0" y="6105524"/>
                </a:lnTo>
                <a:close/>
              </a:path>
            </a:pathLst>
          </a:cu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C4A0336-662C-41C3-8DC8-3104A16947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8C9122C-0630-26D3-FBA3-883FE19188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58172" y="758952"/>
            <a:ext cx="10075656" cy="5340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4812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9306479-8C4D-4E4A-A330-DFC80A8A01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105524"/>
          </a:xfrm>
          <a:custGeom>
            <a:avLst/>
            <a:gdLst>
              <a:gd name="connsiteX0" fmla="*/ 0 w 12192000"/>
              <a:gd name="connsiteY0" fmla="*/ 0 h 6105524"/>
              <a:gd name="connsiteX1" fmla="*/ 12192000 w 12192000"/>
              <a:gd name="connsiteY1" fmla="*/ 0 h 6105524"/>
              <a:gd name="connsiteX2" fmla="*/ 12192000 w 12192000"/>
              <a:gd name="connsiteY2" fmla="*/ 6105524 h 6105524"/>
              <a:gd name="connsiteX3" fmla="*/ 11435080 w 12192000"/>
              <a:gd name="connsiteY3" fmla="*/ 6105524 h 6105524"/>
              <a:gd name="connsiteX4" fmla="*/ 11435080 w 12192000"/>
              <a:gd name="connsiteY4" fmla="*/ 771523 h 6105524"/>
              <a:gd name="connsiteX5" fmla="*/ 767080 w 12192000"/>
              <a:gd name="connsiteY5" fmla="*/ 771523 h 6105524"/>
              <a:gd name="connsiteX6" fmla="*/ 767080 w 12192000"/>
              <a:gd name="connsiteY6" fmla="*/ 6105524 h 6105524"/>
              <a:gd name="connsiteX7" fmla="*/ 0 w 12192000"/>
              <a:gd name="connsiteY7" fmla="*/ 6105524 h 6105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105524">
                <a:moveTo>
                  <a:pt x="0" y="0"/>
                </a:moveTo>
                <a:lnTo>
                  <a:pt x="12192000" y="0"/>
                </a:lnTo>
                <a:lnTo>
                  <a:pt x="12192000" y="6105524"/>
                </a:lnTo>
                <a:lnTo>
                  <a:pt x="11435080" y="6105524"/>
                </a:lnTo>
                <a:lnTo>
                  <a:pt x="11435080" y="771523"/>
                </a:lnTo>
                <a:lnTo>
                  <a:pt x="767080" y="771523"/>
                </a:lnTo>
                <a:lnTo>
                  <a:pt x="767080" y="6105524"/>
                </a:lnTo>
                <a:lnTo>
                  <a:pt x="0" y="6105524"/>
                </a:lnTo>
                <a:close/>
              </a:path>
            </a:pathLst>
          </a:cu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C4A0336-662C-41C3-8DC8-3104A16947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59D0C98-BFA5-FC86-482F-009A156BF7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9197" y="758952"/>
            <a:ext cx="9753605" cy="5340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6580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9306479-8C4D-4E4A-A330-DFC80A8A01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105524"/>
          </a:xfrm>
          <a:custGeom>
            <a:avLst/>
            <a:gdLst>
              <a:gd name="connsiteX0" fmla="*/ 0 w 12192000"/>
              <a:gd name="connsiteY0" fmla="*/ 0 h 6105524"/>
              <a:gd name="connsiteX1" fmla="*/ 12192000 w 12192000"/>
              <a:gd name="connsiteY1" fmla="*/ 0 h 6105524"/>
              <a:gd name="connsiteX2" fmla="*/ 12192000 w 12192000"/>
              <a:gd name="connsiteY2" fmla="*/ 6105524 h 6105524"/>
              <a:gd name="connsiteX3" fmla="*/ 11435080 w 12192000"/>
              <a:gd name="connsiteY3" fmla="*/ 6105524 h 6105524"/>
              <a:gd name="connsiteX4" fmla="*/ 11435080 w 12192000"/>
              <a:gd name="connsiteY4" fmla="*/ 771523 h 6105524"/>
              <a:gd name="connsiteX5" fmla="*/ 767080 w 12192000"/>
              <a:gd name="connsiteY5" fmla="*/ 771523 h 6105524"/>
              <a:gd name="connsiteX6" fmla="*/ 767080 w 12192000"/>
              <a:gd name="connsiteY6" fmla="*/ 6105524 h 6105524"/>
              <a:gd name="connsiteX7" fmla="*/ 0 w 12192000"/>
              <a:gd name="connsiteY7" fmla="*/ 6105524 h 6105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105524">
                <a:moveTo>
                  <a:pt x="0" y="0"/>
                </a:moveTo>
                <a:lnTo>
                  <a:pt x="12192000" y="0"/>
                </a:lnTo>
                <a:lnTo>
                  <a:pt x="12192000" y="6105524"/>
                </a:lnTo>
                <a:lnTo>
                  <a:pt x="11435080" y="6105524"/>
                </a:lnTo>
                <a:lnTo>
                  <a:pt x="11435080" y="771523"/>
                </a:lnTo>
                <a:lnTo>
                  <a:pt x="767080" y="771523"/>
                </a:lnTo>
                <a:lnTo>
                  <a:pt x="767080" y="6105524"/>
                </a:lnTo>
                <a:lnTo>
                  <a:pt x="0" y="6105524"/>
                </a:lnTo>
                <a:close/>
              </a:path>
            </a:pathLst>
          </a:cu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C4A0336-662C-41C3-8DC8-3104A16947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1257957-6970-DD55-D23A-110B3BFBF1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5256" y="758952"/>
            <a:ext cx="9981488" cy="5340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8630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9306479-8C4D-4E4A-A330-DFC80A8A01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105524"/>
          </a:xfrm>
          <a:custGeom>
            <a:avLst/>
            <a:gdLst>
              <a:gd name="connsiteX0" fmla="*/ 0 w 12192000"/>
              <a:gd name="connsiteY0" fmla="*/ 0 h 6105524"/>
              <a:gd name="connsiteX1" fmla="*/ 12192000 w 12192000"/>
              <a:gd name="connsiteY1" fmla="*/ 0 h 6105524"/>
              <a:gd name="connsiteX2" fmla="*/ 12192000 w 12192000"/>
              <a:gd name="connsiteY2" fmla="*/ 6105524 h 6105524"/>
              <a:gd name="connsiteX3" fmla="*/ 11435080 w 12192000"/>
              <a:gd name="connsiteY3" fmla="*/ 6105524 h 6105524"/>
              <a:gd name="connsiteX4" fmla="*/ 11435080 w 12192000"/>
              <a:gd name="connsiteY4" fmla="*/ 771523 h 6105524"/>
              <a:gd name="connsiteX5" fmla="*/ 767080 w 12192000"/>
              <a:gd name="connsiteY5" fmla="*/ 771523 h 6105524"/>
              <a:gd name="connsiteX6" fmla="*/ 767080 w 12192000"/>
              <a:gd name="connsiteY6" fmla="*/ 6105524 h 6105524"/>
              <a:gd name="connsiteX7" fmla="*/ 0 w 12192000"/>
              <a:gd name="connsiteY7" fmla="*/ 6105524 h 6105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105524">
                <a:moveTo>
                  <a:pt x="0" y="0"/>
                </a:moveTo>
                <a:lnTo>
                  <a:pt x="12192000" y="0"/>
                </a:lnTo>
                <a:lnTo>
                  <a:pt x="12192000" y="6105524"/>
                </a:lnTo>
                <a:lnTo>
                  <a:pt x="11435080" y="6105524"/>
                </a:lnTo>
                <a:lnTo>
                  <a:pt x="11435080" y="771523"/>
                </a:lnTo>
                <a:lnTo>
                  <a:pt x="767080" y="771523"/>
                </a:lnTo>
                <a:lnTo>
                  <a:pt x="767080" y="6105524"/>
                </a:lnTo>
                <a:lnTo>
                  <a:pt x="0" y="6105524"/>
                </a:lnTo>
                <a:close/>
              </a:path>
            </a:pathLst>
          </a:cu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C4A0336-662C-41C3-8DC8-3104A16947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1D346CC-2D72-9DBB-9165-B0ED005EA6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51464" y="758952"/>
            <a:ext cx="9889072" cy="5340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8734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9306479-8C4D-4E4A-A330-DFC80A8A01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105524"/>
          </a:xfrm>
          <a:custGeom>
            <a:avLst/>
            <a:gdLst>
              <a:gd name="connsiteX0" fmla="*/ 0 w 12192000"/>
              <a:gd name="connsiteY0" fmla="*/ 0 h 6105524"/>
              <a:gd name="connsiteX1" fmla="*/ 12192000 w 12192000"/>
              <a:gd name="connsiteY1" fmla="*/ 0 h 6105524"/>
              <a:gd name="connsiteX2" fmla="*/ 12192000 w 12192000"/>
              <a:gd name="connsiteY2" fmla="*/ 6105524 h 6105524"/>
              <a:gd name="connsiteX3" fmla="*/ 11435080 w 12192000"/>
              <a:gd name="connsiteY3" fmla="*/ 6105524 h 6105524"/>
              <a:gd name="connsiteX4" fmla="*/ 11435080 w 12192000"/>
              <a:gd name="connsiteY4" fmla="*/ 771523 h 6105524"/>
              <a:gd name="connsiteX5" fmla="*/ 767080 w 12192000"/>
              <a:gd name="connsiteY5" fmla="*/ 771523 h 6105524"/>
              <a:gd name="connsiteX6" fmla="*/ 767080 w 12192000"/>
              <a:gd name="connsiteY6" fmla="*/ 6105524 h 6105524"/>
              <a:gd name="connsiteX7" fmla="*/ 0 w 12192000"/>
              <a:gd name="connsiteY7" fmla="*/ 6105524 h 6105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105524">
                <a:moveTo>
                  <a:pt x="0" y="0"/>
                </a:moveTo>
                <a:lnTo>
                  <a:pt x="12192000" y="0"/>
                </a:lnTo>
                <a:lnTo>
                  <a:pt x="12192000" y="6105524"/>
                </a:lnTo>
                <a:lnTo>
                  <a:pt x="11435080" y="6105524"/>
                </a:lnTo>
                <a:lnTo>
                  <a:pt x="11435080" y="771523"/>
                </a:lnTo>
                <a:lnTo>
                  <a:pt x="767080" y="771523"/>
                </a:lnTo>
                <a:lnTo>
                  <a:pt x="767080" y="6105524"/>
                </a:lnTo>
                <a:lnTo>
                  <a:pt x="0" y="6105524"/>
                </a:lnTo>
                <a:close/>
              </a:path>
            </a:pathLst>
          </a:cu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C4A0336-662C-41C3-8DC8-3104A16947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5C353C49-EC73-24BF-F044-A48836499A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51464" y="758952"/>
            <a:ext cx="9889072" cy="5340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2021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9306479-8C4D-4E4A-A330-DFC80A8A01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105524"/>
          </a:xfrm>
          <a:custGeom>
            <a:avLst/>
            <a:gdLst>
              <a:gd name="connsiteX0" fmla="*/ 0 w 12192000"/>
              <a:gd name="connsiteY0" fmla="*/ 0 h 6105524"/>
              <a:gd name="connsiteX1" fmla="*/ 12192000 w 12192000"/>
              <a:gd name="connsiteY1" fmla="*/ 0 h 6105524"/>
              <a:gd name="connsiteX2" fmla="*/ 12192000 w 12192000"/>
              <a:gd name="connsiteY2" fmla="*/ 6105524 h 6105524"/>
              <a:gd name="connsiteX3" fmla="*/ 11435080 w 12192000"/>
              <a:gd name="connsiteY3" fmla="*/ 6105524 h 6105524"/>
              <a:gd name="connsiteX4" fmla="*/ 11435080 w 12192000"/>
              <a:gd name="connsiteY4" fmla="*/ 771523 h 6105524"/>
              <a:gd name="connsiteX5" fmla="*/ 767080 w 12192000"/>
              <a:gd name="connsiteY5" fmla="*/ 771523 h 6105524"/>
              <a:gd name="connsiteX6" fmla="*/ 767080 w 12192000"/>
              <a:gd name="connsiteY6" fmla="*/ 6105524 h 6105524"/>
              <a:gd name="connsiteX7" fmla="*/ 0 w 12192000"/>
              <a:gd name="connsiteY7" fmla="*/ 6105524 h 6105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105524">
                <a:moveTo>
                  <a:pt x="0" y="0"/>
                </a:moveTo>
                <a:lnTo>
                  <a:pt x="12192000" y="0"/>
                </a:lnTo>
                <a:lnTo>
                  <a:pt x="12192000" y="6105524"/>
                </a:lnTo>
                <a:lnTo>
                  <a:pt x="11435080" y="6105524"/>
                </a:lnTo>
                <a:lnTo>
                  <a:pt x="11435080" y="771523"/>
                </a:lnTo>
                <a:lnTo>
                  <a:pt x="767080" y="771523"/>
                </a:lnTo>
                <a:lnTo>
                  <a:pt x="767080" y="6105524"/>
                </a:lnTo>
                <a:lnTo>
                  <a:pt x="0" y="6105524"/>
                </a:lnTo>
                <a:close/>
              </a:path>
            </a:pathLst>
          </a:cu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C4A0336-662C-41C3-8DC8-3104A16947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EEEABCB-F630-CFB4-757A-F7918ADED0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4197"/>
          <a:stretch/>
        </p:blipFill>
        <p:spPr>
          <a:xfrm>
            <a:off x="762000" y="758952"/>
            <a:ext cx="10668000" cy="5340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7553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9306479-8C4D-4E4A-A330-DFC80A8A01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105524"/>
          </a:xfrm>
          <a:custGeom>
            <a:avLst/>
            <a:gdLst>
              <a:gd name="connsiteX0" fmla="*/ 0 w 12192000"/>
              <a:gd name="connsiteY0" fmla="*/ 0 h 6105524"/>
              <a:gd name="connsiteX1" fmla="*/ 12192000 w 12192000"/>
              <a:gd name="connsiteY1" fmla="*/ 0 h 6105524"/>
              <a:gd name="connsiteX2" fmla="*/ 12192000 w 12192000"/>
              <a:gd name="connsiteY2" fmla="*/ 6105524 h 6105524"/>
              <a:gd name="connsiteX3" fmla="*/ 11435080 w 12192000"/>
              <a:gd name="connsiteY3" fmla="*/ 6105524 h 6105524"/>
              <a:gd name="connsiteX4" fmla="*/ 11435080 w 12192000"/>
              <a:gd name="connsiteY4" fmla="*/ 771523 h 6105524"/>
              <a:gd name="connsiteX5" fmla="*/ 767080 w 12192000"/>
              <a:gd name="connsiteY5" fmla="*/ 771523 h 6105524"/>
              <a:gd name="connsiteX6" fmla="*/ 767080 w 12192000"/>
              <a:gd name="connsiteY6" fmla="*/ 6105524 h 6105524"/>
              <a:gd name="connsiteX7" fmla="*/ 0 w 12192000"/>
              <a:gd name="connsiteY7" fmla="*/ 6105524 h 6105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105524">
                <a:moveTo>
                  <a:pt x="0" y="0"/>
                </a:moveTo>
                <a:lnTo>
                  <a:pt x="12192000" y="0"/>
                </a:lnTo>
                <a:lnTo>
                  <a:pt x="12192000" y="6105524"/>
                </a:lnTo>
                <a:lnTo>
                  <a:pt x="11435080" y="6105524"/>
                </a:lnTo>
                <a:lnTo>
                  <a:pt x="11435080" y="771523"/>
                </a:lnTo>
                <a:lnTo>
                  <a:pt x="767080" y="771523"/>
                </a:lnTo>
                <a:lnTo>
                  <a:pt x="767080" y="6105524"/>
                </a:lnTo>
                <a:lnTo>
                  <a:pt x="0" y="6105524"/>
                </a:lnTo>
                <a:close/>
              </a:path>
            </a:pathLst>
          </a:cu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C4A0336-662C-41C3-8DC8-3104A16947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513EDEB-A2F4-D203-2224-A18370C7F3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5996"/>
          <a:stretch/>
        </p:blipFill>
        <p:spPr>
          <a:xfrm>
            <a:off x="762000" y="758952"/>
            <a:ext cx="10668000" cy="5340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482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9306479-8C4D-4E4A-A330-DFC80A8A01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105524"/>
          </a:xfrm>
          <a:custGeom>
            <a:avLst/>
            <a:gdLst>
              <a:gd name="connsiteX0" fmla="*/ 0 w 12192000"/>
              <a:gd name="connsiteY0" fmla="*/ 0 h 6105524"/>
              <a:gd name="connsiteX1" fmla="*/ 12192000 w 12192000"/>
              <a:gd name="connsiteY1" fmla="*/ 0 h 6105524"/>
              <a:gd name="connsiteX2" fmla="*/ 12192000 w 12192000"/>
              <a:gd name="connsiteY2" fmla="*/ 6105524 h 6105524"/>
              <a:gd name="connsiteX3" fmla="*/ 11435080 w 12192000"/>
              <a:gd name="connsiteY3" fmla="*/ 6105524 h 6105524"/>
              <a:gd name="connsiteX4" fmla="*/ 11435080 w 12192000"/>
              <a:gd name="connsiteY4" fmla="*/ 771523 h 6105524"/>
              <a:gd name="connsiteX5" fmla="*/ 767080 w 12192000"/>
              <a:gd name="connsiteY5" fmla="*/ 771523 h 6105524"/>
              <a:gd name="connsiteX6" fmla="*/ 767080 w 12192000"/>
              <a:gd name="connsiteY6" fmla="*/ 6105524 h 6105524"/>
              <a:gd name="connsiteX7" fmla="*/ 0 w 12192000"/>
              <a:gd name="connsiteY7" fmla="*/ 6105524 h 6105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105524">
                <a:moveTo>
                  <a:pt x="0" y="0"/>
                </a:moveTo>
                <a:lnTo>
                  <a:pt x="12192000" y="0"/>
                </a:lnTo>
                <a:lnTo>
                  <a:pt x="12192000" y="6105524"/>
                </a:lnTo>
                <a:lnTo>
                  <a:pt x="11435080" y="6105524"/>
                </a:lnTo>
                <a:lnTo>
                  <a:pt x="11435080" y="771523"/>
                </a:lnTo>
                <a:lnTo>
                  <a:pt x="767080" y="771523"/>
                </a:lnTo>
                <a:lnTo>
                  <a:pt x="767080" y="6105524"/>
                </a:lnTo>
                <a:lnTo>
                  <a:pt x="0" y="6105524"/>
                </a:lnTo>
                <a:close/>
              </a:path>
            </a:pathLst>
          </a:cu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C4A0336-662C-41C3-8DC8-3104A16947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 screenshot of a video&#10;&#10;Description automatically generated with medium confidence">
            <a:extLst>
              <a:ext uri="{FF2B5EF4-FFF2-40B4-BE49-F238E27FC236}">
                <a16:creationId xmlns:a16="http://schemas.microsoft.com/office/drawing/2014/main" id="{D6029B0C-E60B-8294-4D1D-52B6BFA20A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41367" y="758952"/>
            <a:ext cx="9709265" cy="5340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530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9306479-8C4D-4E4A-A330-DFC80A8A01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105524"/>
          </a:xfrm>
          <a:custGeom>
            <a:avLst/>
            <a:gdLst>
              <a:gd name="connsiteX0" fmla="*/ 0 w 12192000"/>
              <a:gd name="connsiteY0" fmla="*/ 0 h 6105524"/>
              <a:gd name="connsiteX1" fmla="*/ 12192000 w 12192000"/>
              <a:gd name="connsiteY1" fmla="*/ 0 h 6105524"/>
              <a:gd name="connsiteX2" fmla="*/ 12192000 w 12192000"/>
              <a:gd name="connsiteY2" fmla="*/ 6105524 h 6105524"/>
              <a:gd name="connsiteX3" fmla="*/ 11435080 w 12192000"/>
              <a:gd name="connsiteY3" fmla="*/ 6105524 h 6105524"/>
              <a:gd name="connsiteX4" fmla="*/ 11435080 w 12192000"/>
              <a:gd name="connsiteY4" fmla="*/ 771523 h 6105524"/>
              <a:gd name="connsiteX5" fmla="*/ 767080 w 12192000"/>
              <a:gd name="connsiteY5" fmla="*/ 771523 h 6105524"/>
              <a:gd name="connsiteX6" fmla="*/ 767080 w 12192000"/>
              <a:gd name="connsiteY6" fmla="*/ 6105524 h 6105524"/>
              <a:gd name="connsiteX7" fmla="*/ 0 w 12192000"/>
              <a:gd name="connsiteY7" fmla="*/ 6105524 h 6105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105524">
                <a:moveTo>
                  <a:pt x="0" y="0"/>
                </a:moveTo>
                <a:lnTo>
                  <a:pt x="12192000" y="0"/>
                </a:lnTo>
                <a:lnTo>
                  <a:pt x="12192000" y="6105524"/>
                </a:lnTo>
                <a:lnTo>
                  <a:pt x="11435080" y="6105524"/>
                </a:lnTo>
                <a:lnTo>
                  <a:pt x="11435080" y="771523"/>
                </a:lnTo>
                <a:lnTo>
                  <a:pt x="767080" y="771523"/>
                </a:lnTo>
                <a:lnTo>
                  <a:pt x="767080" y="6105524"/>
                </a:lnTo>
                <a:lnTo>
                  <a:pt x="0" y="6105524"/>
                </a:lnTo>
                <a:close/>
              </a:path>
            </a:pathLst>
          </a:cu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C4A0336-662C-41C3-8DC8-3104A16947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 group of people holding hands&#10;&#10;Description automatically generated with low confidence">
            <a:extLst>
              <a:ext uri="{FF2B5EF4-FFF2-40B4-BE49-F238E27FC236}">
                <a16:creationId xmlns:a16="http://schemas.microsoft.com/office/drawing/2014/main" id="{89BA5E7D-6BB8-813D-000B-F45ADA1848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1439" y="758952"/>
            <a:ext cx="10369122" cy="5340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4245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9306479-8C4D-4E4A-A330-DFC80A8A01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105524"/>
          </a:xfrm>
          <a:custGeom>
            <a:avLst/>
            <a:gdLst>
              <a:gd name="connsiteX0" fmla="*/ 0 w 12192000"/>
              <a:gd name="connsiteY0" fmla="*/ 0 h 6105524"/>
              <a:gd name="connsiteX1" fmla="*/ 12192000 w 12192000"/>
              <a:gd name="connsiteY1" fmla="*/ 0 h 6105524"/>
              <a:gd name="connsiteX2" fmla="*/ 12192000 w 12192000"/>
              <a:gd name="connsiteY2" fmla="*/ 6105524 h 6105524"/>
              <a:gd name="connsiteX3" fmla="*/ 11435080 w 12192000"/>
              <a:gd name="connsiteY3" fmla="*/ 6105524 h 6105524"/>
              <a:gd name="connsiteX4" fmla="*/ 11435080 w 12192000"/>
              <a:gd name="connsiteY4" fmla="*/ 771523 h 6105524"/>
              <a:gd name="connsiteX5" fmla="*/ 767080 w 12192000"/>
              <a:gd name="connsiteY5" fmla="*/ 771523 h 6105524"/>
              <a:gd name="connsiteX6" fmla="*/ 767080 w 12192000"/>
              <a:gd name="connsiteY6" fmla="*/ 6105524 h 6105524"/>
              <a:gd name="connsiteX7" fmla="*/ 0 w 12192000"/>
              <a:gd name="connsiteY7" fmla="*/ 6105524 h 6105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105524">
                <a:moveTo>
                  <a:pt x="0" y="0"/>
                </a:moveTo>
                <a:lnTo>
                  <a:pt x="12192000" y="0"/>
                </a:lnTo>
                <a:lnTo>
                  <a:pt x="12192000" y="6105524"/>
                </a:lnTo>
                <a:lnTo>
                  <a:pt x="11435080" y="6105524"/>
                </a:lnTo>
                <a:lnTo>
                  <a:pt x="11435080" y="771523"/>
                </a:lnTo>
                <a:lnTo>
                  <a:pt x="767080" y="771523"/>
                </a:lnTo>
                <a:lnTo>
                  <a:pt x="767080" y="6105524"/>
                </a:lnTo>
                <a:lnTo>
                  <a:pt x="0" y="6105524"/>
                </a:lnTo>
                <a:close/>
              </a:path>
            </a:pathLst>
          </a:cu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C4A0336-662C-41C3-8DC8-3104A16947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 screenshot of a video game&#10;&#10;Description automatically generated with low confidence">
            <a:extLst>
              <a:ext uri="{FF2B5EF4-FFF2-40B4-BE49-F238E27FC236}">
                <a16:creationId xmlns:a16="http://schemas.microsoft.com/office/drawing/2014/main" id="{63CCE6EF-2A1F-0A97-3EA9-7BFE99B5C2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09" b="7620"/>
          <a:stretch/>
        </p:blipFill>
        <p:spPr>
          <a:xfrm>
            <a:off x="762000" y="758952"/>
            <a:ext cx="10668000" cy="5340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1336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9" name="Rectangle 1048">
            <a:extLst>
              <a:ext uri="{FF2B5EF4-FFF2-40B4-BE49-F238E27FC236}">
                <a16:creationId xmlns:a16="http://schemas.microsoft.com/office/drawing/2014/main" id="{84136905-015B-4510-B514-027CBA846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1" name="Rectangle 1050">
            <a:extLst>
              <a:ext uri="{FF2B5EF4-FFF2-40B4-BE49-F238E27FC236}">
                <a16:creationId xmlns:a16="http://schemas.microsoft.com/office/drawing/2014/main" id="{36CD0F97-2E5B-4E84-8544-EB24DED104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099048"/>
          </a:xfrm>
          <a:prstGeom prst="rect">
            <a:avLst/>
          </a:pr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53" name="Freeform: Shape 1052">
            <a:extLst>
              <a:ext uri="{FF2B5EF4-FFF2-40B4-BE49-F238E27FC236}">
                <a16:creationId xmlns:a16="http://schemas.microsoft.com/office/drawing/2014/main" id="{18E670AF-873F-44DB-9862-796E652EEC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1430001" cy="6175613"/>
          </a:xfrm>
          <a:custGeom>
            <a:avLst/>
            <a:gdLst>
              <a:gd name="connsiteX0" fmla="*/ 0 w 11430001"/>
              <a:gd name="connsiteY0" fmla="*/ 0 h 6175613"/>
              <a:gd name="connsiteX1" fmla="*/ 5638031 w 11430001"/>
              <a:gd name="connsiteY1" fmla="*/ 0 h 6175613"/>
              <a:gd name="connsiteX2" fmla="*/ 5638031 w 11430001"/>
              <a:gd name="connsiteY2" fmla="*/ 758954 h 6175613"/>
              <a:gd name="connsiteX3" fmla="*/ 11430001 w 11430001"/>
              <a:gd name="connsiteY3" fmla="*/ 758954 h 6175613"/>
              <a:gd name="connsiteX4" fmla="*/ 11430001 w 11430001"/>
              <a:gd name="connsiteY4" fmla="*/ 6175613 h 6175613"/>
              <a:gd name="connsiteX5" fmla="*/ 5638031 w 11430001"/>
              <a:gd name="connsiteY5" fmla="*/ 6175613 h 6175613"/>
              <a:gd name="connsiteX6" fmla="*/ 5240741 w 11430001"/>
              <a:gd name="connsiteY6" fmla="*/ 6175613 h 6175613"/>
              <a:gd name="connsiteX7" fmla="*/ 0 w 11430001"/>
              <a:gd name="connsiteY7" fmla="*/ 6175613 h 6175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430001" h="6175613">
                <a:moveTo>
                  <a:pt x="0" y="0"/>
                </a:moveTo>
                <a:lnTo>
                  <a:pt x="5638031" y="0"/>
                </a:lnTo>
                <a:lnTo>
                  <a:pt x="5638031" y="758954"/>
                </a:lnTo>
                <a:lnTo>
                  <a:pt x="11430001" y="758954"/>
                </a:lnTo>
                <a:lnTo>
                  <a:pt x="11430001" y="6175613"/>
                </a:lnTo>
                <a:lnTo>
                  <a:pt x="5638031" y="6175613"/>
                </a:lnTo>
                <a:lnTo>
                  <a:pt x="5240741" y="6175613"/>
                </a:lnTo>
                <a:lnTo>
                  <a:pt x="0" y="6175613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AC47F4-C5E8-76AB-6D48-7611BC09F3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58953"/>
            <a:ext cx="4089779" cy="2028388"/>
          </a:xfrm>
        </p:spPr>
        <p:txBody>
          <a:bodyPr anchor="ctr">
            <a:normAutofit/>
          </a:bodyPr>
          <a:lstStyle/>
          <a:p>
            <a:r>
              <a:rPr lang="en-US" b="1" dirty="0">
                <a:latin typeface="Arial Rounded MT Bold" panose="020F0704030504030204" pitchFamily="34" charset="77"/>
                <a:cs typeface="Angsana New" panose="02020603050405020304" pitchFamily="18" charset="-34"/>
              </a:rPr>
              <a:t>SDLC </a:t>
            </a:r>
            <a:r>
              <a:rPr lang="en-US" b="1" dirty="0" err="1">
                <a:latin typeface="Arial Rounded MT Bold" panose="020F0704030504030204" pitchFamily="34" charset="77"/>
                <a:cs typeface="Angsana New" panose="02020603050405020304" pitchFamily="18" charset="-34"/>
              </a:rPr>
              <a:t>Giriş</a:t>
            </a:r>
            <a:endParaRPr lang="en-TR" b="1" dirty="0">
              <a:latin typeface="Arial Rounded MT Bold" panose="020F0704030504030204" pitchFamily="34" charset="77"/>
              <a:cs typeface="Angsana New" panose="02020603050405020304" pitchFamily="18" charset="-3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1A62F1-20AF-DC25-64C9-8410C034AE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2893326"/>
            <a:ext cx="4089779" cy="3202674"/>
          </a:xfrm>
        </p:spPr>
        <p:txBody>
          <a:bodyPr anchor="t">
            <a:normAutofit/>
          </a:bodyPr>
          <a:lstStyle/>
          <a:p>
            <a:pPr>
              <a:lnSpc>
                <a:spcPct val="95000"/>
              </a:lnSpc>
            </a:pPr>
            <a:r>
              <a:rPr lang="en-US" dirty="0" err="1"/>
              <a:t>Yazılım</a:t>
            </a:r>
            <a:r>
              <a:rPr lang="en-US" dirty="0"/>
              <a:t> </a:t>
            </a:r>
            <a:r>
              <a:rPr lang="en-US" dirty="0" err="1"/>
              <a:t>Geliştirme</a:t>
            </a:r>
            <a:r>
              <a:rPr lang="en-US" dirty="0"/>
              <a:t> </a:t>
            </a:r>
            <a:r>
              <a:rPr lang="en-US" dirty="0" err="1"/>
              <a:t>Yaşam</a:t>
            </a:r>
            <a:r>
              <a:rPr lang="en-US" dirty="0"/>
              <a:t> </a:t>
            </a:r>
            <a:r>
              <a:rPr lang="en-US" dirty="0" err="1"/>
              <a:t>Döngüsü</a:t>
            </a:r>
            <a:r>
              <a:rPr lang="en-US" dirty="0"/>
              <a:t> (SDLC) </a:t>
            </a:r>
            <a:r>
              <a:rPr lang="en-US" dirty="0" err="1"/>
              <a:t>nedir</a:t>
            </a:r>
            <a:r>
              <a:rPr lang="en-US" dirty="0"/>
              <a:t>?</a:t>
            </a:r>
          </a:p>
          <a:p>
            <a:pPr>
              <a:lnSpc>
                <a:spcPct val="95000"/>
              </a:lnSpc>
            </a:pPr>
            <a:r>
              <a:rPr lang="en-US" dirty="0" err="1"/>
              <a:t>SDLC'nin</a:t>
            </a:r>
            <a:r>
              <a:rPr lang="en-US" dirty="0"/>
              <a:t> </a:t>
            </a:r>
            <a:r>
              <a:rPr lang="en-US" dirty="0" err="1"/>
              <a:t>önemi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faydaları</a:t>
            </a:r>
            <a:r>
              <a:rPr lang="en-US" dirty="0"/>
              <a:t> </a:t>
            </a:r>
            <a:r>
              <a:rPr lang="en-US" dirty="0" err="1"/>
              <a:t>nelerdir</a:t>
            </a:r>
            <a:r>
              <a:rPr lang="en-US" dirty="0"/>
              <a:t>?</a:t>
            </a:r>
          </a:p>
          <a:p>
            <a:pPr>
              <a:lnSpc>
                <a:spcPct val="95000"/>
              </a:lnSpc>
            </a:pPr>
            <a:r>
              <a:rPr lang="en-US" dirty="0" err="1"/>
              <a:t>SDLC'nin</a:t>
            </a:r>
            <a:r>
              <a:rPr lang="en-US" dirty="0"/>
              <a:t> </a:t>
            </a:r>
            <a:r>
              <a:rPr lang="en-US" dirty="0" err="1"/>
              <a:t>temel</a:t>
            </a:r>
            <a:r>
              <a:rPr lang="en-US" dirty="0"/>
              <a:t> </a:t>
            </a:r>
            <a:r>
              <a:rPr lang="en-US" dirty="0" err="1"/>
              <a:t>aşamaları</a:t>
            </a:r>
            <a:r>
              <a:rPr lang="en-US" dirty="0"/>
              <a:t> </a:t>
            </a:r>
            <a:r>
              <a:rPr lang="en-US" dirty="0" err="1"/>
              <a:t>nelerdir</a:t>
            </a:r>
            <a:r>
              <a:rPr lang="en-US" dirty="0"/>
              <a:t>?</a:t>
            </a:r>
          </a:p>
        </p:txBody>
      </p:sp>
      <p:pic>
        <p:nvPicPr>
          <p:cNvPr id="1030" name="Picture 6" descr="SDLC (Software Development Life Cycle)Phases, Process. What is SDLC">
            <a:extLst>
              <a:ext uri="{FF2B5EF4-FFF2-40B4-BE49-F238E27FC236}">
                <a16:creationId xmlns:a16="http://schemas.microsoft.com/office/drawing/2014/main" id="{7C621854-838F-9308-7F08-9103630B3A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63287" y="2213478"/>
            <a:ext cx="6155205" cy="332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44166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9306479-8C4D-4E4A-A330-DFC80A8A01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105524"/>
          </a:xfrm>
          <a:custGeom>
            <a:avLst/>
            <a:gdLst>
              <a:gd name="connsiteX0" fmla="*/ 0 w 12192000"/>
              <a:gd name="connsiteY0" fmla="*/ 0 h 6105524"/>
              <a:gd name="connsiteX1" fmla="*/ 12192000 w 12192000"/>
              <a:gd name="connsiteY1" fmla="*/ 0 h 6105524"/>
              <a:gd name="connsiteX2" fmla="*/ 12192000 w 12192000"/>
              <a:gd name="connsiteY2" fmla="*/ 6105524 h 6105524"/>
              <a:gd name="connsiteX3" fmla="*/ 11435080 w 12192000"/>
              <a:gd name="connsiteY3" fmla="*/ 6105524 h 6105524"/>
              <a:gd name="connsiteX4" fmla="*/ 11435080 w 12192000"/>
              <a:gd name="connsiteY4" fmla="*/ 771523 h 6105524"/>
              <a:gd name="connsiteX5" fmla="*/ 767080 w 12192000"/>
              <a:gd name="connsiteY5" fmla="*/ 771523 h 6105524"/>
              <a:gd name="connsiteX6" fmla="*/ 767080 w 12192000"/>
              <a:gd name="connsiteY6" fmla="*/ 6105524 h 6105524"/>
              <a:gd name="connsiteX7" fmla="*/ 0 w 12192000"/>
              <a:gd name="connsiteY7" fmla="*/ 6105524 h 6105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105524">
                <a:moveTo>
                  <a:pt x="0" y="0"/>
                </a:moveTo>
                <a:lnTo>
                  <a:pt x="12192000" y="0"/>
                </a:lnTo>
                <a:lnTo>
                  <a:pt x="12192000" y="6105524"/>
                </a:lnTo>
                <a:lnTo>
                  <a:pt x="11435080" y="6105524"/>
                </a:lnTo>
                <a:lnTo>
                  <a:pt x="11435080" y="771523"/>
                </a:lnTo>
                <a:lnTo>
                  <a:pt x="767080" y="771523"/>
                </a:lnTo>
                <a:lnTo>
                  <a:pt x="767080" y="6105524"/>
                </a:lnTo>
                <a:lnTo>
                  <a:pt x="0" y="6105524"/>
                </a:lnTo>
                <a:close/>
              </a:path>
            </a:pathLst>
          </a:cu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C4A0336-662C-41C3-8DC8-3104A16947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168D83AE-7264-3C7A-2AFD-E11BD3BD38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3736"/>
          <a:stretch/>
        </p:blipFill>
        <p:spPr>
          <a:xfrm>
            <a:off x="762000" y="758952"/>
            <a:ext cx="10668000" cy="5340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3197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9306479-8C4D-4E4A-A330-DFC80A8A01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105524"/>
          </a:xfrm>
          <a:custGeom>
            <a:avLst/>
            <a:gdLst>
              <a:gd name="connsiteX0" fmla="*/ 0 w 12192000"/>
              <a:gd name="connsiteY0" fmla="*/ 0 h 6105524"/>
              <a:gd name="connsiteX1" fmla="*/ 12192000 w 12192000"/>
              <a:gd name="connsiteY1" fmla="*/ 0 h 6105524"/>
              <a:gd name="connsiteX2" fmla="*/ 12192000 w 12192000"/>
              <a:gd name="connsiteY2" fmla="*/ 6105524 h 6105524"/>
              <a:gd name="connsiteX3" fmla="*/ 11435080 w 12192000"/>
              <a:gd name="connsiteY3" fmla="*/ 6105524 h 6105524"/>
              <a:gd name="connsiteX4" fmla="*/ 11435080 w 12192000"/>
              <a:gd name="connsiteY4" fmla="*/ 771523 h 6105524"/>
              <a:gd name="connsiteX5" fmla="*/ 767080 w 12192000"/>
              <a:gd name="connsiteY5" fmla="*/ 771523 h 6105524"/>
              <a:gd name="connsiteX6" fmla="*/ 767080 w 12192000"/>
              <a:gd name="connsiteY6" fmla="*/ 6105524 h 6105524"/>
              <a:gd name="connsiteX7" fmla="*/ 0 w 12192000"/>
              <a:gd name="connsiteY7" fmla="*/ 6105524 h 6105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105524">
                <a:moveTo>
                  <a:pt x="0" y="0"/>
                </a:moveTo>
                <a:lnTo>
                  <a:pt x="12192000" y="0"/>
                </a:lnTo>
                <a:lnTo>
                  <a:pt x="12192000" y="6105524"/>
                </a:lnTo>
                <a:lnTo>
                  <a:pt x="11435080" y="6105524"/>
                </a:lnTo>
                <a:lnTo>
                  <a:pt x="11435080" y="771523"/>
                </a:lnTo>
                <a:lnTo>
                  <a:pt x="767080" y="771523"/>
                </a:lnTo>
                <a:lnTo>
                  <a:pt x="767080" y="6105524"/>
                </a:lnTo>
                <a:lnTo>
                  <a:pt x="0" y="6105524"/>
                </a:lnTo>
                <a:close/>
              </a:path>
            </a:pathLst>
          </a:cu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C4A0336-662C-41C3-8DC8-3104A16947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 diagram of a business analyst&#10;&#10;Description automatically generated with low confidence">
            <a:extLst>
              <a:ext uri="{FF2B5EF4-FFF2-40B4-BE49-F238E27FC236}">
                <a16:creationId xmlns:a16="http://schemas.microsoft.com/office/drawing/2014/main" id="{C4590FDB-6F69-2375-356D-AE35D4E150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06676" y="758952"/>
            <a:ext cx="9578647" cy="5340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2836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9306479-8C4D-4E4A-A330-DFC80A8A01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105524"/>
          </a:xfrm>
          <a:custGeom>
            <a:avLst/>
            <a:gdLst>
              <a:gd name="connsiteX0" fmla="*/ 0 w 12192000"/>
              <a:gd name="connsiteY0" fmla="*/ 0 h 6105524"/>
              <a:gd name="connsiteX1" fmla="*/ 12192000 w 12192000"/>
              <a:gd name="connsiteY1" fmla="*/ 0 h 6105524"/>
              <a:gd name="connsiteX2" fmla="*/ 12192000 w 12192000"/>
              <a:gd name="connsiteY2" fmla="*/ 6105524 h 6105524"/>
              <a:gd name="connsiteX3" fmla="*/ 11435080 w 12192000"/>
              <a:gd name="connsiteY3" fmla="*/ 6105524 h 6105524"/>
              <a:gd name="connsiteX4" fmla="*/ 11435080 w 12192000"/>
              <a:gd name="connsiteY4" fmla="*/ 771523 h 6105524"/>
              <a:gd name="connsiteX5" fmla="*/ 767080 w 12192000"/>
              <a:gd name="connsiteY5" fmla="*/ 771523 h 6105524"/>
              <a:gd name="connsiteX6" fmla="*/ 767080 w 12192000"/>
              <a:gd name="connsiteY6" fmla="*/ 6105524 h 6105524"/>
              <a:gd name="connsiteX7" fmla="*/ 0 w 12192000"/>
              <a:gd name="connsiteY7" fmla="*/ 6105524 h 6105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105524">
                <a:moveTo>
                  <a:pt x="0" y="0"/>
                </a:moveTo>
                <a:lnTo>
                  <a:pt x="12192000" y="0"/>
                </a:lnTo>
                <a:lnTo>
                  <a:pt x="12192000" y="6105524"/>
                </a:lnTo>
                <a:lnTo>
                  <a:pt x="11435080" y="6105524"/>
                </a:lnTo>
                <a:lnTo>
                  <a:pt x="11435080" y="771523"/>
                </a:lnTo>
                <a:lnTo>
                  <a:pt x="767080" y="771523"/>
                </a:lnTo>
                <a:lnTo>
                  <a:pt x="767080" y="6105524"/>
                </a:lnTo>
                <a:lnTo>
                  <a:pt x="0" y="6105524"/>
                </a:lnTo>
                <a:close/>
              </a:path>
            </a:pathLst>
          </a:cu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C4A0336-662C-41C3-8DC8-3104A16947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 screenshot of a video&#10;&#10;Description automatically generated with low confidence">
            <a:extLst>
              <a:ext uri="{FF2B5EF4-FFF2-40B4-BE49-F238E27FC236}">
                <a16:creationId xmlns:a16="http://schemas.microsoft.com/office/drawing/2014/main" id="{7BA34040-C6A7-698C-C416-03A5A9C8FF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96828" y="758952"/>
            <a:ext cx="9798344" cy="5340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8795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9306479-8C4D-4E4A-A330-DFC80A8A01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105524"/>
          </a:xfrm>
          <a:custGeom>
            <a:avLst/>
            <a:gdLst>
              <a:gd name="connsiteX0" fmla="*/ 0 w 12192000"/>
              <a:gd name="connsiteY0" fmla="*/ 0 h 6105524"/>
              <a:gd name="connsiteX1" fmla="*/ 12192000 w 12192000"/>
              <a:gd name="connsiteY1" fmla="*/ 0 h 6105524"/>
              <a:gd name="connsiteX2" fmla="*/ 12192000 w 12192000"/>
              <a:gd name="connsiteY2" fmla="*/ 6105524 h 6105524"/>
              <a:gd name="connsiteX3" fmla="*/ 11435080 w 12192000"/>
              <a:gd name="connsiteY3" fmla="*/ 6105524 h 6105524"/>
              <a:gd name="connsiteX4" fmla="*/ 11435080 w 12192000"/>
              <a:gd name="connsiteY4" fmla="*/ 771523 h 6105524"/>
              <a:gd name="connsiteX5" fmla="*/ 767080 w 12192000"/>
              <a:gd name="connsiteY5" fmla="*/ 771523 h 6105524"/>
              <a:gd name="connsiteX6" fmla="*/ 767080 w 12192000"/>
              <a:gd name="connsiteY6" fmla="*/ 6105524 h 6105524"/>
              <a:gd name="connsiteX7" fmla="*/ 0 w 12192000"/>
              <a:gd name="connsiteY7" fmla="*/ 6105524 h 6105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105524">
                <a:moveTo>
                  <a:pt x="0" y="0"/>
                </a:moveTo>
                <a:lnTo>
                  <a:pt x="12192000" y="0"/>
                </a:lnTo>
                <a:lnTo>
                  <a:pt x="12192000" y="6105524"/>
                </a:lnTo>
                <a:lnTo>
                  <a:pt x="11435080" y="6105524"/>
                </a:lnTo>
                <a:lnTo>
                  <a:pt x="11435080" y="771523"/>
                </a:lnTo>
                <a:lnTo>
                  <a:pt x="767080" y="771523"/>
                </a:lnTo>
                <a:lnTo>
                  <a:pt x="767080" y="6105524"/>
                </a:lnTo>
                <a:lnTo>
                  <a:pt x="0" y="6105524"/>
                </a:lnTo>
                <a:close/>
              </a:path>
            </a:pathLst>
          </a:cu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C4A0336-662C-41C3-8DC8-3104A16947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 screenshot of a video&#10;&#10;Description automatically generated with medium confidence">
            <a:extLst>
              <a:ext uri="{FF2B5EF4-FFF2-40B4-BE49-F238E27FC236}">
                <a16:creationId xmlns:a16="http://schemas.microsoft.com/office/drawing/2014/main" id="{5ED94C78-20C1-1D75-70A7-2269EA8ACD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74252" y="758952"/>
            <a:ext cx="9843495" cy="5340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9747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9306479-8C4D-4E4A-A330-DFC80A8A01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105524"/>
          </a:xfrm>
          <a:custGeom>
            <a:avLst/>
            <a:gdLst>
              <a:gd name="connsiteX0" fmla="*/ 0 w 12192000"/>
              <a:gd name="connsiteY0" fmla="*/ 0 h 6105524"/>
              <a:gd name="connsiteX1" fmla="*/ 12192000 w 12192000"/>
              <a:gd name="connsiteY1" fmla="*/ 0 h 6105524"/>
              <a:gd name="connsiteX2" fmla="*/ 12192000 w 12192000"/>
              <a:gd name="connsiteY2" fmla="*/ 6105524 h 6105524"/>
              <a:gd name="connsiteX3" fmla="*/ 11435080 w 12192000"/>
              <a:gd name="connsiteY3" fmla="*/ 6105524 h 6105524"/>
              <a:gd name="connsiteX4" fmla="*/ 11435080 w 12192000"/>
              <a:gd name="connsiteY4" fmla="*/ 771523 h 6105524"/>
              <a:gd name="connsiteX5" fmla="*/ 767080 w 12192000"/>
              <a:gd name="connsiteY5" fmla="*/ 771523 h 6105524"/>
              <a:gd name="connsiteX6" fmla="*/ 767080 w 12192000"/>
              <a:gd name="connsiteY6" fmla="*/ 6105524 h 6105524"/>
              <a:gd name="connsiteX7" fmla="*/ 0 w 12192000"/>
              <a:gd name="connsiteY7" fmla="*/ 6105524 h 6105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105524">
                <a:moveTo>
                  <a:pt x="0" y="0"/>
                </a:moveTo>
                <a:lnTo>
                  <a:pt x="12192000" y="0"/>
                </a:lnTo>
                <a:lnTo>
                  <a:pt x="12192000" y="6105524"/>
                </a:lnTo>
                <a:lnTo>
                  <a:pt x="11435080" y="6105524"/>
                </a:lnTo>
                <a:lnTo>
                  <a:pt x="11435080" y="771523"/>
                </a:lnTo>
                <a:lnTo>
                  <a:pt x="767080" y="771523"/>
                </a:lnTo>
                <a:lnTo>
                  <a:pt x="767080" y="6105524"/>
                </a:lnTo>
                <a:lnTo>
                  <a:pt x="0" y="6105524"/>
                </a:lnTo>
                <a:close/>
              </a:path>
            </a:pathLst>
          </a:cu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C4A0336-662C-41C3-8DC8-3104A16947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 screenshot of a video&#10;&#10;Description automatically generated">
            <a:extLst>
              <a:ext uri="{FF2B5EF4-FFF2-40B4-BE49-F238E27FC236}">
                <a16:creationId xmlns:a16="http://schemas.microsoft.com/office/drawing/2014/main" id="{DFC21C80-7952-E561-2D9B-56546C01EC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28056" y="758952"/>
            <a:ext cx="9535888" cy="5340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9070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9306479-8C4D-4E4A-A330-DFC80A8A01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105524"/>
          </a:xfrm>
          <a:custGeom>
            <a:avLst/>
            <a:gdLst>
              <a:gd name="connsiteX0" fmla="*/ 0 w 12192000"/>
              <a:gd name="connsiteY0" fmla="*/ 0 h 6105524"/>
              <a:gd name="connsiteX1" fmla="*/ 12192000 w 12192000"/>
              <a:gd name="connsiteY1" fmla="*/ 0 h 6105524"/>
              <a:gd name="connsiteX2" fmla="*/ 12192000 w 12192000"/>
              <a:gd name="connsiteY2" fmla="*/ 6105524 h 6105524"/>
              <a:gd name="connsiteX3" fmla="*/ 11435080 w 12192000"/>
              <a:gd name="connsiteY3" fmla="*/ 6105524 h 6105524"/>
              <a:gd name="connsiteX4" fmla="*/ 11435080 w 12192000"/>
              <a:gd name="connsiteY4" fmla="*/ 771523 h 6105524"/>
              <a:gd name="connsiteX5" fmla="*/ 767080 w 12192000"/>
              <a:gd name="connsiteY5" fmla="*/ 771523 h 6105524"/>
              <a:gd name="connsiteX6" fmla="*/ 767080 w 12192000"/>
              <a:gd name="connsiteY6" fmla="*/ 6105524 h 6105524"/>
              <a:gd name="connsiteX7" fmla="*/ 0 w 12192000"/>
              <a:gd name="connsiteY7" fmla="*/ 6105524 h 6105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105524">
                <a:moveTo>
                  <a:pt x="0" y="0"/>
                </a:moveTo>
                <a:lnTo>
                  <a:pt x="12192000" y="0"/>
                </a:lnTo>
                <a:lnTo>
                  <a:pt x="12192000" y="6105524"/>
                </a:lnTo>
                <a:lnTo>
                  <a:pt x="11435080" y="6105524"/>
                </a:lnTo>
                <a:lnTo>
                  <a:pt x="11435080" y="771523"/>
                </a:lnTo>
                <a:lnTo>
                  <a:pt x="767080" y="771523"/>
                </a:lnTo>
                <a:lnTo>
                  <a:pt x="767080" y="6105524"/>
                </a:lnTo>
                <a:lnTo>
                  <a:pt x="0" y="6105524"/>
                </a:lnTo>
                <a:close/>
              </a:path>
            </a:pathLst>
          </a:cu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C4A0336-662C-41C3-8DC8-3104A16947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627E3AAF-14BE-8AB2-CAC4-D7708E4FCB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28056" y="758952"/>
            <a:ext cx="9535888" cy="5340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127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9306479-8C4D-4E4A-A330-DFC80A8A01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105524"/>
          </a:xfrm>
          <a:custGeom>
            <a:avLst/>
            <a:gdLst>
              <a:gd name="connsiteX0" fmla="*/ 0 w 12192000"/>
              <a:gd name="connsiteY0" fmla="*/ 0 h 6105524"/>
              <a:gd name="connsiteX1" fmla="*/ 12192000 w 12192000"/>
              <a:gd name="connsiteY1" fmla="*/ 0 h 6105524"/>
              <a:gd name="connsiteX2" fmla="*/ 12192000 w 12192000"/>
              <a:gd name="connsiteY2" fmla="*/ 6105524 h 6105524"/>
              <a:gd name="connsiteX3" fmla="*/ 11435080 w 12192000"/>
              <a:gd name="connsiteY3" fmla="*/ 6105524 h 6105524"/>
              <a:gd name="connsiteX4" fmla="*/ 11435080 w 12192000"/>
              <a:gd name="connsiteY4" fmla="*/ 771523 h 6105524"/>
              <a:gd name="connsiteX5" fmla="*/ 767080 w 12192000"/>
              <a:gd name="connsiteY5" fmla="*/ 771523 h 6105524"/>
              <a:gd name="connsiteX6" fmla="*/ 767080 w 12192000"/>
              <a:gd name="connsiteY6" fmla="*/ 6105524 h 6105524"/>
              <a:gd name="connsiteX7" fmla="*/ 0 w 12192000"/>
              <a:gd name="connsiteY7" fmla="*/ 6105524 h 6105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105524">
                <a:moveTo>
                  <a:pt x="0" y="0"/>
                </a:moveTo>
                <a:lnTo>
                  <a:pt x="12192000" y="0"/>
                </a:lnTo>
                <a:lnTo>
                  <a:pt x="12192000" y="6105524"/>
                </a:lnTo>
                <a:lnTo>
                  <a:pt x="11435080" y="6105524"/>
                </a:lnTo>
                <a:lnTo>
                  <a:pt x="11435080" y="771523"/>
                </a:lnTo>
                <a:lnTo>
                  <a:pt x="767080" y="771523"/>
                </a:lnTo>
                <a:lnTo>
                  <a:pt x="767080" y="6105524"/>
                </a:lnTo>
                <a:lnTo>
                  <a:pt x="0" y="6105524"/>
                </a:lnTo>
                <a:close/>
              </a:path>
            </a:pathLst>
          </a:cu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C4A0336-662C-41C3-8DC8-3104A16947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329A2360-1AA4-D1CB-4EF5-081DD61A56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3333" y="758952"/>
            <a:ext cx="9665334" cy="5340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126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9306479-8C4D-4E4A-A330-DFC80A8A01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105524"/>
          </a:xfrm>
          <a:custGeom>
            <a:avLst/>
            <a:gdLst>
              <a:gd name="connsiteX0" fmla="*/ 0 w 12192000"/>
              <a:gd name="connsiteY0" fmla="*/ 0 h 6105524"/>
              <a:gd name="connsiteX1" fmla="*/ 12192000 w 12192000"/>
              <a:gd name="connsiteY1" fmla="*/ 0 h 6105524"/>
              <a:gd name="connsiteX2" fmla="*/ 12192000 w 12192000"/>
              <a:gd name="connsiteY2" fmla="*/ 6105524 h 6105524"/>
              <a:gd name="connsiteX3" fmla="*/ 11435080 w 12192000"/>
              <a:gd name="connsiteY3" fmla="*/ 6105524 h 6105524"/>
              <a:gd name="connsiteX4" fmla="*/ 11435080 w 12192000"/>
              <a:gd name="connsiteY4" fmla="*/ 771523 h 6105524"/>
              <a:gd name="connsiteX5" fmla="*/ 767080 w 12192000"/>
              <a:gd name="connsiteY5" fmla="*/ 771523 h 6105524"/>
              <a:gd name="connsiteX6" fmla="*/ 767080 w 12192000"/>
              <a:gd name="connsiteY6" fmla="*/ 6105524 h 6105524"/>
              <a:gd name="connsiteX7" fmla="*/ 0 w 12192000"/>
              <a:gd name="connsiteY7" fmla="*/ 6105524 h 6105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105524">
                <a:moveTo>
                  <a:pt x="0" y="0"/>
                </a:moveTo>
                <a:lnTo>
                  <a:pt x="12192000" y="0"/>
                </a:lnTo>
                <a:lnTo>
                  <a:pt x="12192000" y="6105524"/>
                </a:lnTo>
                <a:lnTo>
                  <a:pt x="11435080" y="6105524"/>
                </a:lnTo>
                <a:lnTo>
                  <a:pt x="11435080" y="771523"/>
                </a:lnTo>
                <a:lnTo>
                  <a:pt x="767080" y="771523"/>
                </a:lnTo>
                <a:lnTo>
                  <a:pt x="767080" y="6105524"/>
                </a:lnTo>
                <a:lnTo>
                  <a:pt x="0" y="6105524"/>
                </a:lnTo>
                <a:close/>
              </a:path>
            </a:pathLst>
          </a:cu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C4A0336-662C-41C3-8DC8-3104A16947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 screenshot of a video&#10;&#10;Description automatically generated with low confidence">
            <a:extLst>
              <a:ext uri="{FF2B5EF4-FFF2-40B4-BE49-F238E27FC236}">
                <a16:creationId xmlns:a16="http://schemas.microsoft.com/office/drawing/2014/main" id="{76C69239-06CC-A7EE-B75F-B9E0B22A79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798" b="5072"/>
          <a:stretch/>
        </p:blipFill>
        <p:spPr>
          <a:xfrm>
            <a:off x="762000" y="758952"/>
            <a:ext cx="10668000" cy="5340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6913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9306479-8C4D-4E4A-A330-DFC80A8A01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105524"/>
          </a:xfrm>
          <a:custGeom>
            <a:avLst/>
            <a:gdLst>
              <a:gd name="connsiteX0" fmla="*/ 0 w 12192000"/>
              <a:gd name="connsiteY0" fmla="*/ 0 h 6105524"/>
              <a:gd name="connsiteX1" fmla="*/ 12192000 w 12192000"/>
              <a:gd name="connsiteY1" fmla="*/ 0 h 6105524"/>
              <a:gd name="connsiteX2" fmla="*/ 12192000 w 12192000"/>
              <a:gd name="connsiteY2" fmla="*/ 6105524 h 6105524"/>
              <a:gd name="connsiteX3" fmla="*/ 11435080 w 12192000"/>
              <a:gd name="connsiteY3" fmla="*/ 6105524 h 6105524"/>
              <a:gd name="connsiteX4" fmla="*/ 11435080 w 12192000"/>
              <a:gd name="connsiteY4" fmla="*/ 771523 h 6105524"/>
              <a:gd name="connsiteX5" fmla="*/ 767080 w 12192000"/>
              <a:gd name="connsiteY5" fmla="*/ 771523 h 6105524"/>
              <a:gd name="connsiteX6" fmla="*/ 767080 w 12192000"/>
              <a:gd name="connsiteY6" fmla="*/ 6105524 h 6105524"/>
              <a:gd name="connsiteX7" fmla="*/ 0 w 12192000"/>
              <a:gd name="connsiteY7" fmla="*/ 6105524 h 6105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105524">
                <a:moveTo>
                  <a:pt x="0" y="0"/>
                </a:moveTo>
                <a:lnTo>
                  <a:pt x="12192000" y="0"/>
                </a:lnTo>
                <a:lnTo>
                  <a:pt x="12192000" y="6105524"/>
                </a:lnTo>
                <a:lnTo>
                  <a:pt x="11435080" y="6105524"/>
                </a:lnTo>
                <a:lnTo>
                  <a:pt x="11435080" y="771523"/>
                </a:lnTo>
                <a:lnTo>
                  <a:pt x="767080" y="771523"/>
                </a:lnTo>
                <a:lnTo>
                  <a:pt x="767080" y="6105524"/>
                </a:lnTo>
                <a:lnTo>
                  <a:pt x="0" y="6105524"/>
                </a:lnTo>
                <a:close/>
              </a:path>
            </a:pathLst>
          </a:cu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C4A0336-662C-41C3-8DC8-3104A16947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 screen shot of a software development diagram&#10;&#10;Description automatically generated with low confidence">
            <a:extLst>
              <a:ext uri="{FF2B5EF4-FFF2-40B4-BE49-F238E27FC236}">
                <a16:creationId xmlns:a16="http://schemas.microsoft.com/office/drawing/2014/main" id="{82F77E85-5622-28C2-814D-3DA9551E30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9399"/>
          <a:stretch/>
        </p:blipFill>
        <p:spPr>
          <a:xfrm>
            <a:off x="762000" y="758952"/>
            <a:ext cx="10668000" cy="5340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1499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9306479-8C4D-4E4A-A330-DFC80A8A01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105524"/>
          </a:xfrm>
          <a:custGeom>
            <a:avLst/>
            <a:gdLst>
              <a:gd name="connsiteX0" fmla="*/ 0 w 12192000"/>
              <a:gd name="connsiteY0" fmla="*/ 0 h 6105524"/>
              <a:gd name="connsiteX1" fmla="*/ 12192000 w 12192000"/>
              <a:gd name="connsiteY1" fmla="*/ 0 h 6105524"/>
              <a:gd name="connsiteX2" fmla="*/ 12192000 w 12192000"/>
              <a:gd name="connsiteY2" fmla="*/ 6105524 h 6105524"/>
              <a:gd name="connsiteX3" fmla="*/ 11435080 w 12192000"/>
              <a:gd name="connsiteY3" fmla="*/ 6105524 h 6105524"/>
              <a:gd name="connsiteX4" fmla="*/ 11435080 w 12192000"/>
              <a:gd name="connsiteY4" fmla="*/ 771523 h 6105524"/>
              <a:gd name="connsiteX5" fmla="*/ 767080 w 12192000"/>
              <a:gd name="connsiteY5" fmla="*/ 771523 h 6105524"/>
              <a:gd name="connsiteX6" fmla="*/ 767080 w 12192000"/>
              <a:gd name="connsiteY6" fmla="*/ 6105524 h 6105524"/>
              <a:gd name="connsiteX7" fmla="*/ 0 w 12192000"/>
              <a:gd name="connsiteY7" fmla="*/ 6105524 h 6105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105524">
                <a:moveTo>
                  <a:pt x="0" y="0"/>
                </a:moveTo>
                <a:lnTo>
                  <a:pt x="12192000" y="0"/>
                </a:lnTo>
                <a:lnTo>
                  <a:pt x="12192000" y="6105524"/>
                </a:lnTo>
                <a:lnTo>
                  <a:pt x="11435080" y="6105524"/>
                </a:lnTo>
                <a:lnTo>
                  <a:pt x="11435080" y="771523"/>
                </a:lnTo>
                <a:lnTo>
                  <a:pt x="767080" y="771523"/>
                </a:lnTo>
                <a:lnTo>
                  <a:pt x="767080" y="6105524"/>
                </a:lnTo>
                <a:lnTo>
                  <a:pt x="0" y="6105524"/>
                </a:lnTo>
                <a:close/>
              </a:path>
            </a:pathLst>
          </a:cu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C4A0336-662C-41C3-8DC8-3104A16947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69B4358-712D-9BD7-D1E4-99B8D363E4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6870"/>
          <a:stretch/>
        </p:blipFill>
        <p:spPr>
          <a:xfrm>
            <a:off x="762000" y="752476"/>
            <a:ext cx="10668000" cy="5346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5543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431C8-F5CF-217D-7702-94331BFB7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R" dirty="0">
                <a:solidFill>
                  <a:srgbClr val="0070C0"/>
                </a:solidFill>
              </a:rPr>
              <a:t>Bu derste neler öğreneceğiz?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A9D0DA-BF62-7A6D-3F9F-5C1605E70A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TR" dirty="0"/>
              <a:t>SDLC nedir?</a:t>
            </a:r>
          </a:p>
          <a:p>
            <a:r>
              <a:rPr lang="en-TR" dirty="0"/>
              <a:t>SDLC Aşamaları nelerdir?</a:t>
            </a:r>
          </a:p>
          <a:p>
            <a:r>
              <a:rPr lang="en-TR" dirty="0"/>
              <a:t>SDLC Takım üyeleri ve Görevleri</a:t>
            </a:r>
          </a:p>
          <a:p>
            <a:r>
              <a:rPr lang="en-TR" dirty="0"/>
              <a:t>Kahoot</a:t>
            </a:r>
          </a:p>
        </p:txBody>
      </p:sp>
    </p:spTree>
    <p:extLst>
      <p:ext uri="{BB962C8B-B14F-4D97-AF65-F5344CB8AC3E}">
        <p14:creationId xmlns:p14="http://schemas.microsoft.com/office/powerpoint/2010/main" val="31335352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9306479-8C4D-4E4A-A330-DFC80A8A01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105524"/>
          </a:xfrm>
          <a:custGeom>
            <a:avLst/>
            <a:gdLst>
              <a:gd name="connsiteX0" fmla="*/ 0 w 12192000"/>
              <a:gd name="connsiteY0" fmla="*/ 0 h 6105524"/>
              <a:gd name="connsiteX1" fmla="*/ 12192000 w 12192000"/>
              <a:gd name="connsiteY1" fmla="*/ 0 h 6105524"/>
              <a:gd name="connsiteX2" fmla="*/ 12192000 w 12192000"/>
              <a:gd name="connsiteY2" fmla="*/ 6105524 h 6105524"/>
              <a:gd name="connsiteX3" fmla="*/ 11435080 w 12192000"/>
              <a:gd name="connsiteY3" fmla="*/ 6105524 h 6105524"/>
              <a:gd name="connsiteX4" fmla="*/ 11435080 w 12192000"/>
              <a:gd name="connsiteY4" fmla="*/ 771523 h 6105524"/>
              <a:gd name="connsiteX5" fmla="*/ 767080 w 12192000"/>
              <a:gd name="connsiteY5" fmla="*/ 771523 h 6105524"/>
              <a:gd name="connsiteX6" fmla="*/ 767080 w 12192000"/>
              <a:gd name="connsiteY6" fmla="*/ 6105524 h 6105524"/>
              <a:gd name="connsiteX7" fmla="*/ 0 w 12192000"/>
              <a:gd name="connsiteY7" fmla="*/ 6105524 h 6105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105524">
                <a:moveTo>
                  <a:pt x="0" y="0"/>
                </a:moveTo>
                <a:lnTo>
                  <a:pt x="12192000" y="0"/>
                </a:lnTo>
                <a:lnTo>
                  <a:pt x="12192000" y="6105524"/>
                </a:lnTo>
                <a:lnTo>
                  <a:pt x="11435080" y="6105524"/>
                </a:lnTo>
                <a:lnTo>
                  <a:pt x="11435080" y="771523"/>
                </a:lnTo>
                <a:lnTo>
                  <a:pt x="767080" y="771523"/>
                </a:lnTo>
                <a:lnTo>
                  <a:pt x="767080" y="6105524"/>
                </a:lnTo>
                <a:lnTo>
                  <a:pt x="0" y="6105524"/>
                </a:lnTo>
                <a:close/>
              </a:path>
            </a:pathLst>
          </a:cu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C4A0336-662C-41C3-8DC8-3104A16947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3239AFC-7327-C222-4137-FBFA788B13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621" b="2932"/>
          <a:stretch/>
        </p:blipFill>
        <p:spPr>
          <a:xfrm>
            <a:off x="762000" y="758952"/>
            <a:ext cx="10668000" cy="5340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1046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9306479-8C4D-4E4A-A330-DFC80A8A01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105524"/>
          </a:xfrm>
          <a:custGeom>
            <a:avLst/>
            <a:gdLst>
              <a:gd name="connsiteX0" fmla="*/ 0 w 12192000"/>
              <a:gd name="connsiteY0" fmla="*/ 0 h 6105524"/>
              <a:gd name="connsiteX1" fmla="*/ 12192000 w 12192000"/>
              <a:gd name="connsiteY1" fmla="*/ 0 h 6105524"/>
              <a:gd name="connsiteX2" fmla="*/ 12192000 w 12192000"/>
              <a:gd name="connsiteY2" fmla="*/ 6105524 h 6105524"/>
              <a:gd name="connsiteX3" fmla="*/ 11435080 w 12192000"/>
              <a:gd name="connsiteY3" fmla="*/ 6105524 h 6105524"/>
              <a:gd name="connsiteX4" fmla="*/ 11435080 w 12192000"/>
              <a:gd name="connsiteY4" fmla="*/ 771523 h 6105524"/>
              <a:gd name="connsiteX5" fmla="*/ 767080 w 12192000"/>
              <a:gd name="connsiteY5" fmla="*/ 771523 h 6105524"/>
              <a:gd name="connsiteX6" fmla="*/ 767080 w 12192000"/>
              <a:gd name="connsiteY6" fmla="*/ 6105524 h 6105524"/>
              <a:gd name="connsiteX7" fmla="*/ 0 w 12192000"/>
              <a:gd name="connsiteY7" fmla="*/ 6105524 h 6105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105524">
                <a:moveTo>
                  <a:pt x="0" y="0"/>
                </a:moveTo>
                <a:lnTo>
                  <a:pt x="12192000" y="0"/>
                </a:lnTo>
                <a:lnTo>
                  <a:pt x="12192000" y="6105524"/>
                </a:lnTo>
                <a:lnTo>
                  <a:pt x="11435080" y="6105524"/>
                </a:lnTo>
                <a:lnTo>
                  <a:pt x="11435080" y="771523"/>
                </a:lnTo>
                <a:lnTo>
                  <a:pt x="767080" y="771523"/>
                </a:lnTo>
                <a:lnTo>
                  <a:pt x="767080" y="6105524"/>
                </a:lnTo>
                <a:lnTo>
                  <a:pt x="0" y="6105524"/>
                </a:lnTo>
                <a:close/>
              </a:path>
            </a:pathLst>
          </a:cu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C4A0336-662C-41C3-8DC8-3104A16947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 screenshot of a video game&#10;&#10;Description automatically generated with low confidence">
            <a:extLst>
              <a:ext uri="{FF2B5EF4-FFF2-40B4-BE49-F238E27FC236}">
                <a16:creationId xmlns:a16="http://schemas.microsoft.com/office/drawing/2014/main" id="{39A9AFDF-BFE4-C875-54E0-460BF100C1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7101" b="1051"/>
          <a:stretch/>
        </p:blipFill>
        <p:spPr>
          <a:xfrm>
            <a:off x="762000" y="758952"/>
            <a:ext cx="10668000" cy="5340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8641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9306479-8C4D-4E4A-A330-DFC80A8A01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105524"/>
          </a:xfrm>
          <a:custGeom>
            <a:avLst/>
            <a:gdLst>
              <a:gd name="connsiteX0" fmla="*/ 0 w 12192000"/>
              <a:gd name="connsiteY0" fmla="*/ 0 h 6105524"/>
              <a:gd name="connsiteX1" fmla="*/ 12192000 w 12192000"/>
              <a:gd name="connsiteY1" fmla="*/ 0 h 6105524"/>
              <a:gd name="connsiteX2" fmla="*/ 12192000 w 12192000"/>
              <a:gd name="connsiteY2" fmla="*/ 6105524 h 6105524"/>
              <a:gd name="connsiteX3" fmla="*/ 11435080 w 12192000"/>
              <a:gd name="connsiteY3" fmla="*/ 6105524 h 6105524"/>
              <a:gd name="connsiteX4" fmla="*/ 11435080 w 12192000"/>
              <a:gd name="connsiteY4" fmla="*/ 771523 h 6105524"/>
              <a:gd name="connsiteX5" fmla="*/ 767080 w 12192000"/>
              <a:gd name="connsiteY5" fmla="*/ 771523 h 6105524"/>
              <a:gd name="connsiteX6" fmla="*/ 767080 w 12192000"/>
              <a:gd name="connsiteY6" fmla="*/ 6105524 h 6105524"/>
              <a:gd name="connsiteX7" fmla="*/ 0 w 12192000"/>
              <a:gd name="connsiteY7" fmla="*/ 6105524 h 6105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105524">
                <a:moveTo>
                  <a:pt x="0" y="0"/>
                </a:moveTo>
                <a:lnTo>
                  <a:pt x="12192000" y="0"/>
                </a:lnTo>
                <a:lnTo>
                  <a:pt x="12192000" y="6105524"/>
                </a:lnTo>
                <a:lnTo>
                  <a:pt x="11435080" y="6105524"/>
                </a:lnTo>
                <a:lnTo>
                  <a:pt x="11435080" y="771523"/>
                </a:lnTo>
                <a:lnTo>
                  <a:pt x="767080" y="771523"/>
                </a:lnTo>
                <a:lnTo>
                  <a:pt x="767080" y="6105524"/>
                </a:lnTo>
                <a:lnTo>
                  <a:pt x="0" y="6105524"/>
                </a:lnTo>
                <a:close/>
              </a:path>
            </a:pathLst>
          </a:cu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C4A0336-662C-41C3-8DC8-3104A16947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205CE70A-27CC-E6D1-ABAB-A88E84A134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5996"/>
          <a:stretch/>
        </p:blipFill>
        <p:spPr>
          <a:xfrm>
            <a:off x="762000" y="758952"/>
            <a:ext cx="10668000" cy="5340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5244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49306479-8C4D-4E4A-A330-DFC80A8A01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105524"/>
          </a:xfrm>
          <a:custGeom>
            <a:avLst/>
            <a:gdLst>
              <a:gd name="connsiteX0" fmla="*/ 0 w 12192000"/>
              <a:gd name="connsiteY0" fmla="*/ 0 h 6105524"/>
              <a:gd name="connsiteX1" fmla="*/ 12192000 w 12192000"/>
              <a:gd name="connsiteY1" fmla="*/ 0 h 6105524"/>
              <a:gd name="connsiteX2" fmla="*/ 12192000 w 12192000"/>
              <a:gd name="connsiteY2" fmla="*/ 6105524 h 6105524"/>
              <a:gd name="connsiteX3" fmla="*/ 11435080 w 12192000"/>
              <a:gd name="connsiteY3" fmla="*/ 6105524 h 6105524"/>
              <a:gd name="connsiteX4" fmla="*/ 11435080 w 12192000"/>
              <a:gd name="connsiteY4" fmla="*/ 771523 h 6105524"/>
              <a:gd name="connsiteX5" fmla="*/ 767080 w 12192000"/>
              <a:gd name="connsiteY5" fmla="*/ 771523 h 6105524"/>
              <a:gd name="connsiteX6" fmla="*/ 767080 w 12192000"/>
              <a:gd name="connsiteY6" fmla="*/ 6105524 h 6105524"/>
              <a:gd name="connsiteX7" fmla="*/ 0 w 12192000"/>
              <a:gd name="connsiteY7" fmla="*/ 6105524 h 6105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105524">
                <a:moveTo>
                  <a:pt x="0" y="0"/>
                </a:moveTo>
                <a:lnTo>
                  <a:pt x="12192000" y="0"/>
                </a:lnTo>
                <a:lnTo>
                  <a:pt x="12192000" y="6105524"/>
                </a:lnTo>
                <a:lnTo>
                  <a:pt x="11435080" y="6105524"/>
                </a:lnTo>
                <a:lnTo>
                  <a:pt x="11435080" y="771523"/>
                </a:lnTo>
                <a:lnTo>
                  <a:pt x="767080" y="771523"/>
                </a:lnTo>
                <a:lnTo>
                  <a:pt x="767080" y="6105524"/>
                </a:lnTo>
                <a:lnTo>
                  <a:pt x="0" y="6105524"/>
                </a:lnTo>
                <a:close/>
              </a:path>
            </a:pathLst>
          </a:cu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BC4A0336-662C-41C3-8DC8-3104A16947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9A9741C-BC8E-485C-50C5-CFEBB33FF5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6604" b="4008"/>
          <a:stretch/>
        </p:blipFill>
        <p:spPr>
          <a:xfrm>
            <a:off x="762000" y="758952"/>
            <a:ext cx="10668000" cy="5340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7409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8">
            <a:extLst>
              <a:ext uri="{FF2B5EF4-FFF2-40B4-BE49-F238E27FC236}">
                <a16:creationId xmlns:a16="http://schemas.microsoft.com/office/drawing/2014/main" id="{49306479-8C4D-4E4A-A330-DFC80A8A01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105524"/>
          </a:xfrm>
          <a:custGeom>
            <a:avLst/>
            <a:gdLst>
              <a:gd name="connsiteX0" fmla="*/ 0 w 12192000"/>
              <a:gd name="connsiteY0" fmla="*/ 0 h 6105524"/>
              <a:gd name="connsiteX1" fmla="*/ 12192000 w 12192000"/>
              <a:gd name="connsiteY1" fmla="*/ 0 h 6105524"/>
              <a:gd name="connsiteX2" fmla="*/ 12192000 w 12192000"/>
              <a:gd name="connsiteY2" fmla="*/ 6105524 h 6105524"/>
              <a:gd name="connsiteX3" fmla="*/ 11435080 w 12192000"/>
              <a:gd name="connsiteY3" fmla="*/ 6105524 h 6105524"/>
              <a:gd name="connsiteX4" fmla="*/ 11435080 w 12192000"/>
              <a:gd name="connsiteY4" fmla="*/ 771523 h 6105524"/>
              <a:gd name="connsiteX5" fmla="*/ 767080 w 12192000"/>
              <a:gd name="connsiteY5" fmla="*/ 771523 h 6105524"/>
              <a:gd name="connsiteX6" fmla="*/ 767080 w 12192000"/>
              <a:gd name="connsiteY6" fmla="*/ 6105524 h 6105524"/>
              <a:gd name="connsiteX7" fmla="*/ 0 w 12192000"/>
              <a:gd name="connsiteY7" fmla="*/ 6105524 h 6105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105524">
                <a:moveTo>
                  <a:pt x="0" y="0"/>
                </a:moveTo>
                <a:lnTo>
                  <a:pt x="12192000" y="0"/>
                </a:lnTo>
                <a:lnTo>
                  <a:pt x="12192000" y="6105524"/>
                </a:lnTo>
                <a:lnTo>
                  <a:pt x="11435080" y="6105524"/>
                </a:lnTo>
                <a:lnTo>
                  <a:pt x="11435080" y="771523"/>
                </a:lnTo>
                <a:lnTo>
                  <a:pt x="767080" y="771523"/>
                </a:lnTo>
                <a:lnTo>
                  <a:pt x="767080" y="6105524"/>
                </a:lnTo>
                <a:lnTo>
                  <a:pt x="0" y="6105524"/>
                </a:lnTo>
                <a:close/>
              </a:path>
            </a:pathLst>
          </a:cu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4" name="Rectangle 10">
            <a:extLst>
              <a:ext uri="{FF2B5EF4-FFF2-40B4-BE49-F238E27FC236}">
                <a16:creationId xmlns:a16="http://schemas.microsoft.com/office/drawing/2014/main" id="{BC4A0336-662C-41C3-8DC8-3104A16947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90DEE3A-2778-0F80-2CA2-2B45175976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28056" y="758952"/>
            <a:ext cx="9535888" cy="5340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3348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9306479-8C4D-4E4A-A330-DFC80A8A01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105524"/>
          </a:xfrm>
          <a:custGeom>
            <a:avLst/>
            <a:gdLst>
              <a:gd name="connsiteX0" fmla="*/ 0 w 12192000"/>
              <a:gd name="connsiteY0" fmla="*/ 0 h 6105524"/>
              <a:gd name="connsiteX1" fmla="*/ 12192000 w 12192000"/>
              <a:gd name="connsiteY1" fmla="*/ 0 h 6105524"/>
              <a:gd name="connsiteX2" fmla="*/ 12192000 w 12192000"/>
              <a:gd name="connsiteY2" fmla="*/ 6105524 h 6105524"/>
              <a:gd name="connsiteX3" fmla="*/ 11435080 w 12192000"/>
              <a:gd name="connsiteY3" fmla="*/ 6105524 h 6105524"/>
              <a:gd name="connsiteX4" fmla="*/ 11435080 w 12192000"/>
              <a:gd name="connsiteY4" fmla="*/ 771523 h 6105524"/>
              <a:gd name="connsiteX5" fmla="*/ 767080 w 12192000"/>
              <a:gd name="connsiteY5" fmla="*/ 771523 h 6105524"/>
              <a:gd name="connsiteX6" fmla="*/ 767080 w 12192000"/>
              <a:gd name="connsiteY6" fmla="*/ 6105524 h 6105524"/>
              <a:gd name="connsiteX7" fmla="*/ 0 w 12192000"/>
              <a:gd name="connsiteY7" fmla="*/ 6105524 h 6105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105524">
                <a:moveTo>
                  <a:pt x="0" y="0"/>
                </a:moveTo>
                <a:lnTo>
                  <a:pt x="12192000" y="0"/>
                </a:lnTo>
                <a:lnTo>
                  <a:pt x="12192000" y="6105524"/>
                </a:lnTo>
                <a:lnTo>
                  <a:pt x="11435080" y="6105524"/>
                </a:lnTo>
                <a:lnTo>
                  <a:pt x="11435080" y="771523"/>
                </a:lnTo>
                <a:lnTo>
                  <a:pt x="767080" y="771523"/>
                </a:lnTo>
                <a:lnTo>
                  <a:pt x="767080" y="6105524"/>
                </a:lnTo>
                <a:lnTo>
                  <a:pt x="0" y="6105524"/>
                </a:lnTo>
                <a:close/>
              </a:path>
            </a:pathLst>
          </a:cu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C4A0336-662C-41C3-8DC8-3104A16947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AA74F87-84D9-BE73-44F7-9B8E2528E2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3333" y="758952"/>
            <a:ext cx="9665334" cy="5340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7139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9306479-8C4D-4E4A-A330-DFC80A8A01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105524"/>
          </a:xfrm>
          <a:custGeom>
            <a:avLst/>
            <a:gdLst>
              <a:gd name="connsiteX0" fmla="*/ 0 w 12192000"/>
              <a:gd name="connsiteY0" fmla="*/ 0 h 6105524"/>
              <a:gd name="connsiteX1" fmla="*/ 12192000 w 12192000"/>
              <a:gd name="connsiteY1" fmla="*/ 0 h 6105524"/>
              <a:gd name="connsiteX2" fmla="*/ 12192000 w 12192000"/>
              <a:gd name="connsiteY2" fmla="*/ 6105524 h 6105524"/>
              <a:gd name="connsiteX3" fmla="*/ 11435080 w 12192000"/>
              <a:gd name="connsiteY3" fmla="*/ 6105524 h 6105524"/>
              <a:gd name="connsiteX4" fmla="*/ 11435080 w 12192000"/>
              <a:gd name="connsiteY4" fmla="*/ 771523 h 6105524"/>
              <a:gd name="connsiteX5" fmla="*/ 767080 w 12192000"/>
              <a:gd name="connsiteY5" fmla="*/ 771523 h 6105524"/>
              <a:gd name="connsiteX6" fmla="*/ 767080 w 12192000"/>
              <a:gd name="connsiteY6" fmla="*/ 6105524 h 6105524"/>
              <a:gd name="connsiteX7" fmla="*/ 0 w 12192000"/>
              <a:gd name="connsiteY7" fmla="*/ 6105524 h 6105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105524">
                <a:moveTo>
                  <a:pt x="0" y="0"/>
                </a:moveTo>
                <a:lnTo>
                  <a:pt x="12192000" y="0"/>
                </a:lnTo>
                <a:lnTo>
                  <a:pt x="12192000" y="6105524"/>
                </a:lnTo>
                <a:lnTo>
                  <a:pt x="11435080" y="6105524"/>
                </a:lnTo>
                <a:lnTo>
                  <a:pt x="11435080" y="771523"/>
                </a:lnTo>
                <a:lnTo>
                  <a:pt x="767080" y="771523"/>
                </a:lnTo>
                <a:lnTo>
                  <a:pt x="767080" y="6105524"/>
                </a:lnTo>
                <a:lnTo>
                  <a:pt x="0" y="6105524"/>
                </a:lnTo>
                <a:close/>
              </a:path>
            </a:pathLst>
          </a:cu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C4A0336-662C-41C3-8DC8-3104A16947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003E688-1374-3EAD-60B7-254EB82824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3716" b="6897"/>
          <a:stretch/>
        </p:blipFill>
        <p:spPr>
          <a:xfrm>
            <a:off x="762000" y="758952"/>
            <a:ext cx="10668000" cy="5340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81810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9306479-8C4D-4E4A-A330-DFC80A8A01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105524"/>
          </a:xfrm>
          <a:custGeom>
            <a:avLst/>
            <a:gdLst>
              <a:gd name="connsiteX0" fmla="*/ 0 w 12192000"/>
              <a:gd name="connsiteY0" fmla="*/ 0 h 6105524"/>
              <a:gd name="connsiteX1" fmla="*/ 12192000 w 12192000"/>
              <a:gd name="connsiteY1" fmla="*/ 0 h 6105524"/>
              <a:gd name="connsiteX2" fmla="*/ 12192000 w 12192000"/>
              <a:gd name="connsiteY2" fmla="*/ 6105524 h 6105524"/>
              <a:gd name="connsiteX3" fmla="*/ 11435080 w 12192000"/>
              <a:gd name="connsiteY3" fmla="*/ 6105524 h 6105524"/>
              <a:gd name="connsiteX4" fmla="*/ 11435080 w 12192000"/>
              <a:gd name="connsiteY4" fmla="*/ 771523 h 6105524"/>
              <a:gd name="connsiteX5" fmla="*/ 767080 w 12192000"/>
              <a:gd name="connsiteY5" fmla="*/ 771523 h 6105524"/>
              <a:gd name="connsiteX6" fmla="*/ 767080 w 12192000"/>
              <a:gd name="connsiteY6" fmla="*/ 6105524 h 6105524"/>
              <a:gd name="connsiteX7" fmla="*/ 0 w 12192000"/>
              <a:gd name="connsiteY7" fmla="*/ 6105524 h 6105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105524">
                <a:moveTo>
                  <a:pt x="0" y="0"/>
                </a:moveTo>
                <a:lnTo>
                  <a:pt x="12192000" y="0"/>
                </a:lnTo>
                <a:lnTo>
                  <a:pt x="12192000" y="6105524"/>
                </a:lnTo>
                <a:lnTo>
                  <a:pt x="11435080" y="6105524"/>
                </a:lnTo>
                <a:lnTo>
                  <a:pt x="11435080" y="771523"/>
                </a:lnTo>
                <a:lnTo>
                  <a:pt x="767080" y="771523"/>
                </a:lnTo>
                <a:lnTo>
                  <a:pt x="767080" y="6105524"/>
                </a:lnTo>
                <a:lnTo>
                  <a:pt x="0" y="6105524"/>
                </a:lnTo>
                <a:close/>
              </a:path>
            </a:pathLst>
          </a:cu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C4A0336-662C-41C3-8DC8-3104A16947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D2F40BC4-FE36-2F47-61A7-8509062DCA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0251" y="758952"/>
            <a:ext cx="9451497" cy="5340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1225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9306479-8C4D-4E4A-A330-DFC80A8A01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105524"/>
          </a:xfrm>
          <a:custGeom>
            <a:avLst/>
            <a:gdLst>
              <a:gd name="connsiteX0" fmla="*/ 0 w 12192000"/>
              <a:gd name="connsiteY0" fmla="*/ 0 h 6105524"/>
              <a:gd name="connsiteX1" fmla="*/ 12192000 w 12192000"/>
              <a:gd name="connsiteY1" fmla="*/ 0 h 6105524"/>
              <a:gd name="connsiteX2" fmla="*/ 12192000 w 12192000"/>
              <a:gd name="connsiteY2" fmla="*/ 6105524 h 6105524"/>
              <a:gd name="connsiteX3" fmla="*/ 11435080 w 12192000"/>
              <a:gd name="connsiteY3" fmla="*/ 6105524 h 6105524"/>
              <a:gd name="connsiteX4" fmla="*/ 11435080 w 12192000"/>
              <a:gd name="connsiteY4" fmla="*/ 771523 h 6105524"/>
              <a:gd name="connsiteX5" fmla="*/ 767080 w 12192000"/>
              <a:gd name="connsiteY5" fmla="*/ 771523 h 6105524"/>
              <a:gd name="connsiteX6" fmla="*/ 767080 w 12192000"/>
              <a:gd name="connsiteY6" fmla="*/ 6105524 h 6105524"/>
              <a:gd name="connsiteX7" fmla="*/ 0 w 12192000"/>
              <a:gd name="connsiteY7" fmla="*/ 6105524 h 6105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105524">
                <a:moveTo>
                  <a:pt x="0" y="0"/>
                </a:moveTo>
                <a:lnTo>
                  <a:pt x="12192000" y="0"/>
                </a:lnTo>
                <a:lnTo>
                  <a:pt x="12192000" y="6105524"/>
                </a:lnTo>
                <a:lnTo>
                  <a:pt x="11435080" y="6105524"/>
                </a:lnTo>
                <a:lnTo>
                  <a:pt x="11435080" y="771523"/>
                </a:lnTo>
                <a:lnTo>
                  <a:pt x="767080" y="771523"/>
                </a:lnTo>
                <a:lnTo>
                  <a:pt x="767080" y="6105524"/>
                </a:lnTo>
                <a:lnTo>
                  <a:pt x="0" y="6105524"/>
                </a:lnTo>
                <a:close/>
              </a:path>
            </a:pathLst>
          </a:cu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C4A0336-662C-41C3-8DC8-3104A16947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B2899B3-249D-2D66-8EDC-73593AC33F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49246" y="758952"/>
            <a:ext cx="9493508" cy="5340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4030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9306479-8C4D-4E4A-A330-DFC80A8A01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105524"/>
          </a:xfrm>
          <a:custGeom>
            <a:avLst/>
            <a:gdLst>
              <a:gd name="connsiteX0" fmla="*/ 0 w 12192000"/>
              <a:gd name="connsiteY0" fmla="*/ 0 h 6105524"/>
              <a:gd name="connsiteX1" fmla="*/ 12192000 w 12192000"/>
              <a:gd name="connsiteY1" fmla="*/ 0 h 6105524"/>
              <a:gd name="connsiteX2" fmla="*/ 12192000 w 12192000"/>
              <a:gd name="connsiteY2" fmla="*/ 6105524 h 6105524"/>
              <a:gd name="connsiteX3" fmla="*/ 11435080 w 12192000"/>
              <a:gd name="connsiteY3" fmla="*/ 6105524 h 6105524"/>
              <a:gd name="connsiteX4" fmla="*/ 11435080 w 12192000"/>
              <a:gd name="connsiteY4" fmla="*/ 771523 h 6105524"/>
              <a:gd name="connsiteX5" fmla="*/ 767080 w 12192000"/>
              <a:gd name="connsiteY5" fmla="*/ 771523 h 6105524"/>
              <a:gd name="connsiteX6" fmla="*/ 767080 w 12192000"/>
              <a:gd name="connsiteY6" fmla="*/ 6105524 h 6105524"/>
              <a:gd name="connsiteX7" fmla="*/ 0 w 12192000"/>
              <a:gd name="connsiteY7" fmla="*/ 6105524 h 6105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105524">
                <a:moveTo>
                  <a:pt x="0" y="0"/>
                </a:moveTo>
                <a:lnTo>
                  <a:pt x="12192000" y="0"/>
                </a:lnTo>
                <a:lnTo>
                  <a:pt x="12192000" y="6105524"/>
                </a:lnTo>
                <a:lnTo>
                  <a:pt x="11435080" y="6105524"/>
                </a:lnTo>
                <a:lnTo>
                  <a:pt x="11435080" y="771523"/>
                </a:lnTo>
                <a:lnTo>
                  <a:pt x="767080" y="771523"/>
                </a:lnTo>
                <a:lnTo>
                  <a:pt x="767080" y="6105524"/>
                </a:lnTo>
                <a:lnTo>
                  <a:pt x="0" y="6105524"/>
                </a:lnTo>
                <a:close/>
              </a:path>
            </a:pathLst>
          </a:cu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C4A0336-662C-41C3-8DC8-3104A16947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2E30432-2ADA-119C-5482-D24F17FBE6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49246" y="758952"/>
            <a:ext cx="9493508" cy="5340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8513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D0B0C0-809A-F51D-5B01-4501F0904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R" dirty="0">
                <a:solidFill>
                  <a:srgbClr val="0070C0"/>
                </a:solidFill>
              </a:rPr>
              <a:t>SDLC nedir?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8ED5F6-4E45-9B5C-BDCB-24F4EE2063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TR" sz="2000" dirty="0"/>
              <a:t>Yüksek kaliteli (</a:t>
            </a:r>
            <a:r>
              <a:rPr lang="en-TR" sz="2000" b="1" dirty="0">
                <a:solidFill>
                  <a:srgbClr val="0070C0"/>
                </a:solidFill>
              </a:rPr>
              <a:t>High-Quality</a:t>
            </a:r>
            <a:r>
              <a:rPr lang="en-TR" sz="2000" dirty="0"/>
              <a:t>) ve Kullanıcı Taleplerini (</a:t>
            </a:r>
            <a:r>
              <a:rPr lang="en-TR" sz="2000" b="1" dirty="0">
                <a:solidFill>
                  <a:srgbClr val="0070C0"/>
                </a:solidFill>
              </a:rPr>
              <a:t>User Expectation</a:t>
            </a:r>
            <a:r>
              <a:rPr lang="en-TR" sz="2000" dirty="0"/>
              <a:t>) karşılayan yazılım ürünlerini geliştirmek için planlanan yazılım geliştirme sürecidir. (</a:t>
            </a:r>
            <a:r>
              <a:rPr lang="en-TR" sz="2000" b="1" dirty="0">
                <a:solidFill>
                  <a:srgbClr val="0070C0"/>
                </a:solidFill>
              </a:rPr>
              <a:t>Process</a:t>
            </a:r>
            <a:r>
              <a:rPr lang="en-TR" sz="2000" dirty="0"/>
              <a:t>)</a:t>
            </a:r>
          </a:p>
          <a:p>
            <a:r>
              <a:rPr lang="en-TR" sz="2000" dirty="0"/>
              <a:t>Yazılım ürünlerinin nasıl geliştirilmesi gerektiğini veya nasıl iyileştirilmesi gerektiğini anlatan ayrıntılı plan içerir.</a:t>
            </a:r>
          </a:p>
        </p:txBody>
      </p:sp>
    </p:spTree>
    <p:extLst>
      <p:ext uri="{BB962C8B-B14F-4D97-AF65-F5344CB8AC3E}">
        <p14:creationId xmlns:p14="http://schemas.microsoft.com/office/powerpoint/2010/main" val="380879652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9306479-8C4D-4E4A-A330-DFC80A8A01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105524"/>
          </a:xfrm>
          <a:custGeom>
            <a:avLst/>
            <a:gdLst>
              <a:gd name="connsiteX0" fmla="*/ 0 w 12192000"/>
              <a:gd name="connsiteY0" fmla="*/ 0 h 6105524"/>
              <a:gd name="connsiteX1" fmla="*/ 12192000 w 12192000"/>
              <a:gd name="connsiteY1" fmla="*/ 0 h 6105524"/>
              <a:gd name="connsiteX2" fmla="*/ 12192000 w 12192000"/>
              <a:gd name="connsiteY2" fmla="*/ 6105524 h 6105524"/>
              <a:gd name="connsiteX3" fmla="*/ 11435080 w 12192000"/>
              <a:gd name="connsiteY3" fmla="*/ 6105524 h 6105524"/>
              <a:gd name="connsiteX4" fmla="*/ 11435080 w 12192000"/>
              <a:gd name="connsiteY4" fmla="*/ 771523 h 6105524"/>
              <a:gd name="connsiteX5" fmla="*/ 767080 w 12192000"/>
              <a:gd name="connsiteY5" fmla="*/ 771523 h 6105524"/>
              <a:gd name="connsiteX6" fmla="*/ 767080 w 12192000"/>
              <a:gd name="connsiteY6" fmla="*/ 6105524 h 6105524"/>
              <a:gd name="connsiteX7" fmla="*/ 0 w 12192000"/>
              <a:gd name="connsiteY7" fmla="*/ 6105524 h 6105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105524">
                <a:moveTo>
                  <a:pt x="0" y="0"/>
                </a:moveTo>
                <a:lnTo>
                  <a:pt x="12192000" y="0"/>
                </a:lnTo>
                <a:lnTo>
                  <a:pt x="12192000" y="6105524"/>
                </a:lnTo>
                <a:lnTo>
                  <a:pt x="11435080" y="6105524"/>
                </a:lnTo>
                <a:lnTo>
                  <a:pt x="11435080" y="771523"/>
                </a:lnTo>
                <a:lnTo>
                  <a:pt x="767080" y="771523"/>
                </a:lnTo>
                <a:lnTo>
                  <a:pt x="767080" y="6105524"/>
                </a:lnTo>
                <a:lnTo>
                  <a:pt x="0" y="6105524"/>
                </a:lnTo>
                <a:close/>
              </a:path>
            </a:pathLst>
          </a:cu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C4A0336-662C-41C3-8DC8-3104A16947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F2505D5-B011-6689-3909-6488B98291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28056" y="758952"/>
            <a:ext cx="9535888" cy="5340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31991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9306479-8C4D-4E4A-A330-DFC80A8A01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105524"/>
          </a:xfrm>
          <a:custGeom>
            <a:avLst/>
            <a:gdLst>
              <a:gd name="connsiteX0" fmla="*/ 0 w 12192000"/>
              <a:gd name="connsiteY0" fmla="*/ 0 h 6105524"/>
              <a:gd name="connsiteX1" fmla="*/ 12192000 w 12192000"/>
              <a:gd name="connsiteY1" fmla="*/ 0 h 6105524"/>
              <a:gd name="connsiteX2" fmla="*/ 12192000 w 12192000"/>
              <a:gd name="connsiteY2" fmla="*/ 6105524 h 6105524"/>
              <a:gd name="connsiteX3" fmla="*/ 11435080 w 12192000"/>
              <a:gd name="connsiteY3" fmla="*/ 6105524 h 6105524"/>
              <a:gd name="connsiteX4" fmla="*/ 11435080 w 12192000"/>
              <a:gd name="connsiteY4" fmla="*/ 771523 h 6105524"/>
              <a:gd name="connsiteX5" fmla="*/ 767080 w 12192000"/>
              <a:gd name="connsiteY5" fmla="*/ 771523 h 6105524"/>
              <a:gd name="connsiteX6" fmla="*/ 767080 w 12192000"/>
              <a:gd name="connsiteY6" fmla="*/ 6105524 h 6105524"/>
              <a:gd name="connsiteX7" fmla="*/ 0 w 12192000"/>
              <a:gd name="connsiteY7" fmla="*/ 6105524 h 6105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105524">
                <a:moveTo>
                  <a:pt x="0" y="0"/>
                </a:moveTo>
                <a:lnTo>
                  <a:pt x="12192000" y="0"/>
                </a:lnTo>
                <a:lnTo>
                  <a:pt x="12192000" y="6105524"/>
                </a:lnTo>
                <a:lnTo>
                  <a:pt x="11435080" y="6105524"/>
                </a:lnTo>
                <a:lnTo>
                  <a:pt x="11435080" y="771523"/>
                </a:lnTo>
                <a:lnTo>
                  <a:pt x="767080" y="771523"/>
                </a:lnTo>
                <a:lnTo>
                  <a:pt x="767080" y="6105524"/>
                </a:lnTo>
                <a:lnTo>
                  <a:pt x="0" y="6105524"/>
                </a:lnTo>
                <a:close/>
              </a:path>
            </a:pathLst>
          </a:cu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C4A0336-662C-41C3-8DC8-3104A16947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E51A212-E716-071F-06C0-E16A3D3029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49246" y="758952"/>
            <a:ext cx="9493508" cy="5340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57192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9306479-8C4D-4E4A-A330-DFC80A8A01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105524"/>
          </a:xfrm>
          <a:custGeom>
            <a:avLst/>
            <a:gdLst>
              <a:gd name="connsiteX0" fmla="*/ 0 w 12192000"/>
              <a:gd name="connsiteY0" fmla="*/ 0 h 6105524"/>
              <a:gd name="connsiteX1" fmla="*/ 12192000 w 12192000"/>
              <a:gd name="connsiteY1" fmla="*/ 0 h 6105524"/>
              <a:gd name="connsiteX2" fmla="*/ 12192000 w 12192000"/>
              <a:gd name="connsiteY2" fmla="*/ 6105524 h 6105524"/>
              <a:gd name="connsiteX3" fmla="*/ 11435080 w 12192000"/>
              <a:gd name="connsiteY3" fmla="*/ 6105524 h 6105524"/>
              <a:gd name="connsiteX4" fmla="*/ 11435080 w 12192000"/>
              <a:gd name="connsiteY4" fmla="*/ 771523 h 6105524"/>
              <a:gd name="connsiteX5" fmla="*/ 767080 w 12192000"/>
              <a:gd name="connsiteY5" fmla="*/ 771523 h 6105524"/>
              <a:gd name="connsiteX6" fmla="*/ 767080 w 12192000"/>
              <a:gd name="connsiteY6" fmla="*/ 6105524 h 6105524"/>
              <a:gd name="connsiteX7" fmla="*/ 0 w 12192000"/>
              <a:gd name="connsiteY7" fmla="*/ 6105524 h 6105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105524">
                <a:moveTo>
                  <a:pt x="0" y="0"/>
                </a:moveTo>
                <a:lnTo>
                  <a:pt x="12192000" y="0"/>
                </a:lnTo>
                <a:lnTo>
                  <a:pt x="12192000" y="6105524"/>
                </a:lnTo>
                <a:lnTo>
                  <a:pt x="11435080" y="6105524"/>
                </a:lnTo>
                <a:lnTo>
                  <a:pt x="11435080" y="771523"/>
                </a:lnTo>
                <a:lnTo>
                  <a:pt x="767080" y="771523"/>
                </a:lnTo>
                <a:lnTo>
                  <a:pt x="767080" y="6105524"/>
                </a:lnTo>
                <a:lnTo>
                  <a:pt x="0" y="6105524"/>
                </a:lnTo>
                <a:close/>
              </a:path>
            </a:pathLst>
          </a:cu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C4A0336-662C-41C3-8DC8-3104A16947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B887096-754A-5140-1B92-CA4F5C3C66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49246" y="758952"/>
            <a:ext cx="9493508" cy="5340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47769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9306479-8C4D-4E4A-A330-DFC80A8A01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105524"/>
          </a:xfrm>
          <a:custGeom>
            <a:avLst/>
            <a:gdLst>
              <a:gd name="connsiteX0" fmla="*/ 0 w 12192000"/>
              <a:gd name="connsiteY0" fmla="*/ 0 h 6105524"/>
              <a:gd name="connsiteX1" fmla="*/ 12192000 w 12192000"/>
              <a:gd name="connsiteY1" fmla="*/ 0 h 6105524"/>
              <a:gd name="connsiteX2" fmla="*/ 12192000 w 12192000"/>
              <a:gd name="connsiteY2" fmla="*/ 6105524 h 6105524"/>
              <a:gd name="connsiteX3" fmla="*/ 11435080 w 12192000"/>
              <a:gd name="connsiteY3" fmla="*/ 6105524 h 6105524"/>
              <a:gd name="connsiteX4" fmla="*/ 11435080 w 12192000"/>
              <a:gd name="connsiteY4" fmla="*/ 771523 h 6105524"/>
              <a:gd name="connsiteX5" fmla="*/ 767080 w 12192000"/>
              <a:gd name="connsiteY5" fmla="*/ 771523 h 6105524"/>
              <a:gd name="connsiteX6" fmla="*/ 767080 w 12192000"/>
              <a:gd name="connsiteY6" fmla="*/ 6105524 h 6105524"/>
              <a:gd name="connsiteX7" fmla="*/ 0 w 12192000"/>
              <a:gd name="connsiteY7" fmla="*/ 6105524 h 6105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105524">
                <a:moveTo>
                  <a:pt x="0" y="0"/>
                </a:moveTo>
                <a:lnTo>
                  <a:pt x="12192000" y="0"/>
                </a:lnTo>
                <a:lnTo>
                  <a:pt x="12192000" y="6105524"/>
                </a:lnTo>
                <a:lnTo>
                  <a:pt x="11435080" y="6105524"/>
                </a:lnTo>
                <a:lnTo>
                  <a:pt x="11435080" y="771523"/>
                </a:lnTo>
                <a:lnTo>
                  <a:pt x="767080" y="771523"/>
                </a:lnTo>
                <a:lnTo>
                  <a:pt x="767080" y="6105524"/>
                </a:lnTo>
                <a:lnTo>
                  <a:pt x="0" y="6105524"/>
                </a:lnTo>
                <a:close/>
              </a:path>
            </a:pathLst>
          </a:cu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C4A0336-662C-41C3-8DC8-3104A16947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5C2FC9F-F64C-E6E9-3065-DD4A8F5303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85100" y="758952"/>
            <a:ext cx="9621799" cy="5340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25243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9306479-8C4D-4E4A-A330-DFC80A8A01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105524"/>
          </a:xfrm>
          <a:custGeom>
            <a:avLst/>
            <a:gdLst>
              <a:gd name="connsiteX0" fmla="*/ 0 w 12192000"/>
              <a:gd name="connsiteY0" fmla="*/ 0 h 6105524"/>
              <a:gd name="connsiteX1" fmla="*/ 12192000 w 12192000"/>
              <a:gd name="connsiteY1" fmla="*/ 0 h 6105524"/>
              <a:gd name="connsiteX2" fmla="*/ 12192000 w 12192000"/>
              <a:gd name="connsiteY2" fmla="*/ 6105524 h 6105524"/>
              <a:gd name="connsiteX3" fmla="*/ 11435080 w 12192000"/>
              <a:gd name="connsiteY3" fmla="*/ 6105524 h 6105524"/>
              <a:gd name="connsiteX4" fmla="*/ 11435080 w 12192000"/>
              <a:gd name="connsiteY4" fmla="*/ 771523 h 6105524"/>
              <a:gd name="connsiteX5" fmla="*/ 767080 w 12192000"/>
              <a:gd name="connsiteY5" fmla="*/ 771523 h 6105524"/>
              <a:gd name="connsiteX6" fmla="*/ 767080 w 12192000"/>
              <a:gd name="connsiteY6" fmla="*/ 6105524 h 6105524"/>
              <a:gd name="connsiteX7" fmla="*/ 0 w 12192000"/>
              <a:gd name="connsiteY7" fmla="*/ 6105524 h 6105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105524">
                <a:moveTo>
                  <a:pt x="0" y="0"/>
                </a:moveTo>
                <a:lnTo>
                  <a:pt x="12192000" y="0"/>
                </a:lnTo>
                <a:lnTo>
                  <a:pt x="12192000" y="6105524"/>
                </a:lnTo>
                <a:lnTo>
                  <a:pt x="11435080" y="6105524"/>
                </a:lnTo>
                <a:lnTo>
                  <a:pt x="11435080" y="771523"/>
                </a:lnTo>
                <a:lnTo>
                  <a:pt x="767080" y="771523"/>
                </a:lnTo>
                <a:lnTo>
                  <a:pt x="767080" y="6105524"/>
                </a:lnTo>
                <a:lnTo>
                  <a:pt x="0" y="6105524"/>
                </a:lnTo>
                <a:close/>
              </a:path>
            </a:pathLst>
          </a:cu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C4A0336-662C-41C3-8DC8-3104A16947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0C116D2-CD7E-0497-D4AC-BF96AEC9B2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3333" y="758952"/>
            <a:ext cx="9665334" cy="5340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82649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EEEB8-59D8-762A-7171-3B6DC9FE8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 dirty="0">
                <a:latin typeface="Arial Rounded MT Bold" panose="020F0704030504030204" pitchFamily="34" charset="77"/>
              </a:rPr>
              <a:t>SDLC </a:t>
            </a:r>
            <a:r>
              <a:rPr lang="en-US" sz="2400" dirty="0" err="1">
                <a:latin typeface="Arial Rounded MT Bold" panose="020F0704030504030204" pitchFamily="34" charset="77"/>
              </a:rPr>
              <a:t>Giriş</a:t>
            </a:r>
            <a:br>
              <a:rPr lang="en-US" sz="2400" dirty="0">
                <a:latin typeface="Arial Rounded MT Bold" panose="020F0704030504030204" pitchFamily="34" charset="77"/>
              </a:rPr>
            </a:br>
            <a:r>
              <a:rPr lang="en-US" sz="2400" dirty="0" err="1">
                <a:solidFill>
                  <a:srgbClr val="FF0000"/>
                </a:solidFill>
                <a:latin typeface="Arial Rounded MT Bold" panose="020F0704030504030204" pitchFamily="34" charset="77"/>
              </a:rPr>
              <a:t>Yazılım</a:t>
            </a:r>
            <a:r>
              <a:rPr lang="en-US" sz="2400" dirty="0">
                <a:solidFill>
                  <a:srgbClr val="FF0000"/>
                </a:solidFill>
                <a:latin typeface="Arial Rounded MT Bold" panose="020F0704030504030204" pitchFamily="34" charset="77"/>
              </a:rPr>
              <a:t> </a:t>
            </a:r>
            <a:r>
              <a:rPr lang="en-US" sz="2400" dirty="0" err="1">
                <a:solidFill>
                  <a:srgbClr val="FF0000"/>
                </a:solidFill>
                <a:latin typeface="Arial Rounded MT Bold" panose="020F0704030504030204" pitchFamily="34" charset="77"/>
              </a:rPr>
              <a:t>Geliştirme</a:t>
            </a:r>
            <a:r>
              <a:rPr lang="en-US" sz="2400" dirty="0">
                <a:solidFill>
                  <a:srgbClr val="FF0000"/>
                </a:solidFill>
                <a:latin typeface="Arial Rounded MT Bold" panose="020F0704030504030204" pitchFamily="34" charset="77"/>
              </a:rPr>
              <a:t> </a:t>
            </a:r>
            <a:r>
              <a:rPr lang="en-US" sz="2400" dirty="0" err="1">
                <a:solidFill>
                  <a:srgbClr val="FF0000"/>
                </a:solidFill>
                <a:latin typeface="Arial Rounded MT Bold" panose="020F0704030504030204" pitchFamily="34" charset="77"/>
              </a:rPr>
              <a:t>Yaşam</a:t>
            </a:r>
            <a:r>
              <a:rPr lang="en-US" sz="2400" dirty="0">
                <a:solidFill>
                  <a:srgbClr val="FF0000"/>
                </a:solidFill>
                <a:latin typeface="Arial Rounded MT Bold" panose="020F0704030504030204" pitchFamily="34" charset="77"/>
              </a:rPr>
              <a:t> </a:t>
            </a:r>
            <a:r>
              <a:rPr lang="en-US" sz="2400" dirty="0" err="1">
                <a:solidFill>
                  <a:srgbClr val="FF0000"/>
                </a:solidFill>
                <a:latin typeface="Arial Rounded MT Bold" panose="020F0704030504030204" pitchFamily="34" charset="77"/>
              </a:rPr>
              <a:t>Döngüsü</a:t>
            </a:r>
            <a:r>
              <a:rPr lang="en-US" sz="2400" dirty="0">
                <a:solidFill>
                  <a:srgbClr val="FF0000"/>
                </a:solidFill>
                <a:latin typeface="Arial Rounded MT Bold" panose="020F0704030504030204" pitchFamily="34" charset="77"/>
              </a:rPr>
              <a:t> (SDLC) </a:t>
            </a:r>
            <a:r>
              <a:rPr lang="en-US" sz="2400" dirty="0" err="1">
                <a:solidFill>
                  <a:srgbClr val="FF0000"/>
                </a:solidFill>
                <a:latin typeface="Arial Rounded MT Bold" panose="020F0704030504030204" pitchFamily="34" charset="77"/>
              </a:rPr>
              <a:t>nedir</a:t>
            </a:r>
            <a:r>
              <a:rPr lang="en-US" sz="2400" dirty="0">
                <a:solidFill>
                  <a:srgbClr val="FF0000"/>
                </a:solidFill>
                <a:latin typeface="Arial Rounded MT Bold" panose="020F0704030504030204" pitchFamily="34" charset="77"/>
              </a:rPr>
              <a:t>?</a:t>
            </a:r>
            <a:endParaRPr lang="en-TR" sz="2400" dirty="0">
              <a:solidFill>
                <a:srgbClr val="FF0000"/>
              </a:solidFill>
              <a:latin typeface="Arial Rounded MT Bold" panose="020F0704030504030204" pitchFamily="34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90520-9630-F488-5093-BE6D2D3034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32500" lnSpcReduction="20000"/>
          </a:bodyPr>
          <a:lstStyle/>
          <a:p>
            <a:r>
              <a:rPr lang="en-US" dirty="0" err="1"/>
              <a:t>Yazılım</a:t>
            </a:r>
            <a:r>
              <a:rPr lang="en-US" dirty="0"/>
              <a:t> </a:t>
            </a:r>
            <a:r>
              <a:rPr lang="en-US" dirty="0" err="1"/>
              <a:t>Geliştirme</a:t>
            </a:r>
            <a:r>
              <a:rPr lang="en-US" dirty="0"/>
              <a:t> </a:t>
            </a:r>
            <a:r>
              <a:rPr lang="en-US" dirty="0" err="1"/>
              <a:t>Yaşam</a:t>
            </a:r>
            <a:r>
              <a:rPr lang="en-US" dirty="0"/>
              <a:t> </a:t>
            </a:r>
            <a:r>
              <a:rPr lang="en-US" dirty="0" err="1"/>
              <a:t>Döngüsü</a:t>
            </a:r>
            <a:r>
              <a:rPr lang="en-US" dirty="0"/>
              <a:t> (SDLC),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yazılım</a:t>
            </a:r>
            <a:r>
              <a:rPr lang="en-US" dirty="0"/>
              <a:t> </a:t>
            </a:r>
            <a:r>
              <a:rPr lang="en-US" dirty="0" err="1"/>
              <a:t>projesinin</a:t>
            </a:r>
            <a:r>
              <a:rPr lang="en-US" dirty="0"/>
              <a:t> </a:t>
            </a:r>
            <a:r>
              <a:rPr lang="en-US" dirty="0" err="1"/>
              <a:t>başlangıcından</a:t>
            </a:r>
            <a:r>
              <a:rPr lang="en-US" dirty="0"/>
              <a:t> </a:t>
            </a:r>
            <a:r>
              <a:rPr lang="en-US" dirty="0" err="1"/>
              <a:t>sonuna</a:t>
            </a:r>
            <a:r>
              <a:rPr lang="en-US" dirty="0"/>
              <a:t> </a:t>
            </a:r>
            <a:r>
              <a:rPr lang="en-US" dirty="0" err="1"/>
              <a:t>kadar</a:t>
            </a:r>
            <a:r>
              <a:rPr lang="en-US" dirty="0"/>
              <a:t> </a:t>
            </a:r>
            <a:r>
              <a:rPr lang="en-US" dirty="0" err="1"/>
              <a:t>olan</a:t>
            </a:r>
            <a:r>
              <a:rPr lang="en-US" dirty="0"/>
              <a:t> </a:t>
            </a:r>
            <a:r>
              <a:rPr lang="en-US" dirty="0" err="1"/>
              <a:t>süreci</a:t>
            </a:r>
            <a:r>
              <a:rPr lang="en-US" dirty="0"/>
              <a:t> </a:t>
            </a:r>
            <a:r>
              <a:rPr lang="en-US" dirty="0" err="1"/>
              <a:t>kapsayan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yaklaşımdır</a:t>
            </a:r>
            <a:r>
              <a:rPr lang="en-US" dirty="0"/>
              <a:t>. SDLC, </a:t>
            </a:r>
            <a:r>
              <a:rPr lang="en-US" dirty="0" err="1"/>
              <a:t>yazılımın</a:t>
            </a:r>
            <a:r>
              <a:rPr lang="en-US" dirty="0"/>
              <a:t> </a:t>
            </a:r>
            <a:r>
              <a:rPr lang="en-US" dirty="0" err="1"/>
              <a:t>planlanması</a:t>
            </a:r>
            <a:r>
              <a:rPr lang="en-US" dirty="0"/>
              <a:t>, </a:t>
            </a:r>
            <a:r>
              <a:rPr lang="en-US" dirty="0" err="1"/>
              <a:t>tasarlanması</a:t>
            </a:r>
            <a:r>
              <a:rPr lang="en-US" dirty="0"/>
              <a:t>, </a:t>
            </a:r>
            <a:r>
              <a:rPr lang="en-US" dirty="0" err="1"/>
              <a:t>geliştirilmesi</a:t>
            </a:r>
            <a:r>
              <a:rPr lang="en-US" dirty="0"/>
              <a:t>, test </a:t>
            </a:r>
            <a:r>
              <a:rPr lang="en-US" dirty="0" err="1"/>
              <a:t>edilmesi</a:t>
            </a:r>
            <a:r>
              <a:rPr lang="en-US" dirty="0"/>
              <a:t>, </a:t>
            </a:r>
            <a:r>
              <a:rPr lang="en-US" dirty="0" err="1"/>
              <a:t>dağıtılması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sürdürülmesi</a:t>
            </a:r>
            <a:r>
              <a:rPr lang="en-US" dirty="0"/>
              <a:t> </a:t>
            </a:r>
            <a:r>
              <a:rPr lang="en-US" dirty="0" err="1"/>
              <a:t>gibi</a:t>
            </a:r>
            <a:r>
              <a:rPr lang="en-US" dirty="0"/>
              <a:t> </a:t>
            </a:r>
            <a:r>
              <a:rPr lang="en-US" dirty="0" err="1"/>
              <a:t>aşamaları</a:t>
            </a:r>
            <a:r>
              <a:rPr lang="en-US" dirty="0"/>
              <a:t> </a:t>
            </a:r>
            <a:r>
              <a:rPr lang="en-US" dirty="0" err="1"/>
              <a:t>içerir</a:t>
            </a:r>
            <a:r>
              <a:rPr lang="en-US" dirty="0"/>
              <a:t>.</a:t>
            </a:r>
          </a:p>
          <a:p>
            <a:r>
              <a:rPr lang="en-US" dirty="0" err="1"/>
              <a:t>SDLC'nin</a:t>
            </a:r>
            <a:r>
              <a:rPr lang="en-US" dirty="0"/>
              <a:t> </a:t>
            </a:r>
            <a:r>
              <a:rPr lang="en-US" dirty="0" err="1"/>
              <a:t>temel</a:t>
            </a:r>
            <a:r>
              <a:rPr lang="en-US" dirty="0"/>
              <a:t> </a:t>
            </a:r>
            <a:r>
              <a:rPr lang="en-US" dirty="0" err="1"/>
              <a:t>amaçlarından</a:t>
            </a:r>
            <a:r>
              <a:rPr lang="en-US" dirty="0"/>
              <a:t> </a:t>
            </a:r>
            <a:r>
              <a:rPr lang="en-US" dirty="0" err="1"/>
              <a:t>biri</a:t>
            </a:r>
            <a:r>
              <a:rPr lang="en-US" dirty="0"/>
              <a:t>, </a:t>
            </a:r>
            <a:r>
              <a:rPr lang="en-US" dirty="0" err="1"/>
              <a:t>kaliteli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yazılım</a:t>
            </a:r>
            <a:r>
              <a:rPr lang="en-US" dirty="0"/>
              <a:t> </a:t>
            </a:r>
            <a:r>
              <a:rPr lang="en-US" dirty="0" err="1"/>
              <a:t>üretmek</a:t>
            </a:r>
            <a:r>
              <a:rPr lang="en-US" dirty="0"/>
              <a:t> </a:t>
            </a:r>
            <a:r>
              <a:rPr lang="en-US" dirty="0" err="1"/>
              <a:t>için</a:t>
            </a:r>
            <a:r>
              <a:rPr lang="en-US" dirty="0"/>
              <a:t> </a:t>
            </a:r>
            <a:r>
              <a:rPr lang="en-US" dirty="0" err="1"/>
              <a:t>yapılandırılmış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disiplinli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yaklaşım</a:t>
            </a:r>
            <a:r>
              <a:rPr lang="en-US" dirty="0"/>
              <a:t> </a:t>
            </a:r>
            <a:r>
              <a:rPr lang="en-US" dirty="0" err="1"/>
              <a:t>sunmaktır</a:t>
            </a:r>
            <a:r>
              <a:rPr lang="en-US" dirty="0"/>
              <a:t>. </a:t>
            </a:r>
            <a:r>
              <a:rPr lang="en-US" dirty="0" err="1"/>
              <a:t>Ayrıca</a:t>
            </a:r>
            <a:r>
              <a:rPr lang="en-US" dirty="0"/>
              <a:t>, </a:t>
            </a:r>
            <a:r>
              <a:rPr lang="en-US" dirty="0" err="1"/>
              <a:t>yazılım</a:t>
            </a:r>
            <a:r>
              <a:rPr lang="en-US" dirty="0"/>
              <a:t> </a:t>
            </a:r>
            <a:r>
              <a:rPr lang="en-US" dirty="0" err="1"/>
              <a:t>projelerinin</a:t>
            </a:r>
            <a:r>
              <a:rPr lang="en-US" dirty="0"/>
              <a:t> </a:t>
            </a:r>
            <a:r>
              <a:rPr lang="en-US" dirty="0" err="1"/>
              <a:t>zamanında</a:t>
            </a:r>
            <a:r>
              <a:rPr lang="en-US" dirty="0"/>
              <a:t>, </a:t>
            </a:r>
            <a:r>
              <a:rPr lang="en-US" dirty="0" err="1"/>
              <a:t>bütçeyle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gereksinimlere</a:t>
            </a:r>
            <a:r>
              <a:rPr lang="en-US" dirty="0"/>
              <a:t> </a:t>
            </a:r>
            <a:r>
              <a:rPr lang="en-US" dirty="0" err="1"/>
              <a:t>uygun</a:t>
            </a:r>
            <a:r>
              <a:rPr lang="en-US" dirty="0"/>
              <a:t> </a:t>
            </a:r>
            <a:r>
              <a:rPr lang="en-US" dirty="0" err="1"/>
              <a:t>olarak</a:t>
            </a:r>
            <a:r>
              <a:rPr lang="en-US" dirty="0"/>
              <a:t> </a:t>
            </a:r>
            <a:r>
              <a:rPr lang="en-US" dirty="0" err="1"/>
              <a:t>tamamlanmasını</a:t>
            </a:r>
            <a:r>
              <a:rPr lang="en-US" dirty="0"/>
              <a:t> </a:t>
            </a:r>
            <a:r>
              <a:rPr lang="en-US" dirty="0" err="1"/>
              <a:t>sağlamayı</a:t>
            </a:r>
            <a:r>
              <a:rPr lang="en-US" dirty="0"/>
              <a:t> </a:t>
            </a:r>
            <a:r>
              <a:rPr lang="en-US" dirty="0" err="1"/>
              <a:t>hedefler</a:t>
            </a:r>
            <a:r>
              <a:rPr lang="en-US" dirty="0"/>
              <a:t>.</a:t>
            </a:r>
          </a:p>
          <a:p>
            <a:r>
              <a:rPr lang="en-US" dirty="0"/>
              <a:t>SDLC </a:t>
            </a:r>
            <a:r>
              <a:rPr lang="en-US" dirty="0" err="1"/>
              <a:t>genellikle</a:t>
            </a:r>
            <a:r>
              <a:rPr lang="en-US" dirty="0"/>
              <a:t> </a:t>
            </a:r>
            <a:r>
              <a:rPr lang="en-US" dirty="0" err="1"/>
              <a:t>aşağıdaki</a:t>
            </a:r>
            <a:r>
              <a:rPr lang="en-US" dirty="0"/>
              <a:t> </a:t>
            </a:r>
            <a:r>
              <a:rPr lang="en-US" dirty="0" err="1"/>
              <a:t>aşamalardan</a:t>
            </a:r>
            <a:r>
              <a:rPr lang="en-US" dirty="0"/>
              <a:t> </a:t>
            </a:r>
            <a:r>
              <a:rPr lang="en-US" dirty="0" err="1"/>
              <a:t>oluşur</a:t>
            </a:r>
            <a:r>
              <a:rPr lang="en-US" dirty="0"/>
              <a:t>:</a:t>
            </a:r>
          </a:p>
          <a:p>
            <a:r>
              <a:rPr lang="en-US" dirty="0" err="1"/>
              <a:t>İhtiyaç</a:t>
            </a:r>
            <a:r>
              <a:rPr lang="en-US" dirty="0"/>
              <a:t> </a:t>
            </a:r>
            <a:r>
              <a:rPr lang="en-US" dirty="0" err="1"/>
              <a:t>Analizi</a:t>
            </a:r>
            <a:r>
              <a:rPr lang="en-US" dirty="0"/>
              <a:t>: </a:t>
            </a:r>
            <a:r>
              <a:rPr lang="en-US" dirty="0" err="1"/>
              <a:t>Proje</a:t>
            </a:r>
            <a:r>
              <a:rPr lang="en-US" dirty="0"/>
              <a:t> </a:t>
            </a:r>
            <a:r>
              <a:rPr lang="en-US" dirty="0" err="1"/>
              <a:t>gereksinimlerini</a:t>
            </a:r>
            <a:r>
              <a:rPr lang="en-US" dirty="0"/>
              <a:t> </a:t>
            </a:r>
            <a:r>
              <a:rPr lang="en-US" dirty="0" err="1"/>
              <a:t>belirlemek</a:t>
            </a:r>
            <a:r>
              <a:rPr lang="en-US" dirty="0"/>
              <a:t> </a:t>
            </a:r>
            <a:r>
              <a:rPr lang="en-US" dirty="0" err="1"/>
              <a:t>için</a:t>
            </a:r>
            <a:r>
              <a:rPr lang="en-US" dirty="0"/>
              <a:t> </a:t>
            </a:r>
            <a:r>
              <a:rPr lang="en-US" dirty="0" err="1"/>
              <a:t>kullanıcılar</a:t>
            </a:r>
            <a:r>
              <a:rPr lang="en-US" dirty="0"/>
              <a:t>, </a:t>
            </a:r>
            <a:r>
              <a:rPr lang="en-US" dirty="0" err="1"/>
              <a:t>paydaşlar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iş</a:t>
            </a:r>
            <a:r>
              <a:rPr lang="en-US" dirty="0"/>
              <a:t> </a:t>
            </a:r>
            <a:r>
              <a:rPr lang="en-US" dirty="0" err="1"/>
              <a:t>analistleri</a:t>
            </a:r>
            <a:r>
              <a:rPr lang="en-US" dirty="0"/>
              <a:t> </a:t>
            </a:r>
            <a:r>
              <a:rPr lang="en-US" dirty="0" err="1"/>
              <a:t>ile</a:t>
            </a:r>
            <a:r>
              <a:rPr lang="en-US" dirty="0"/>
              <a:t> </a:t>
            </a:r>
            <a:r>
              <a:rPr lang="en-US" dirty="0" err="1"/>
              <a:t>etkileşimde</a:t>
            </a:r>
            <a:r>
              <a:rPr lang="en-US" dirty="0"/>
              <a:t> </a:t>
            </a:r>
            <a:r>
              <a:rPr lang="en-US" dirty="0" err="1"/>
              <a:t>bulunulur</a:t>
            </a:r>
            <a:r>
              <a:rPr lang="en-US" dirty="0"/>
              <a:t>. Bu </a:t>
            </a:r>
            <a:r>
              <a:rPr lang="en-US" dirty="0" err="1"/>
              <a:t>aşamada</a:t>
            </a:r>
            <a:r>
              <a:rPr lang="en-US" dirty="0"/>
              <a:t>, </a:t>
            </a:r>
            <a:r>
              <a:rPr lang="en-US" dirty="0" err="1"/>
              <a:t>projenin</a:t>
            </a:r>
            <a:r>
              <a:rPr lang="en-US" dirty="0"/>
              <a:t> </a:t>
            </a:r>
            <a:r>
              <a:rPr lang="en-US" dirty="0" err="1"/>
              <a:t>hedefleri</a:t>
            </a:r>
            <a:r>
              <a:rPr lang="en-US" dirty="0"/>
              <a:t>, </a:t>
            </a:r>
            <a:r>
              <a:rPr lang="en-US" dirty="0" err="1"/>
              <a:t>kapsamı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kullanıcı</a:t>
            </a:r>
            <a:r>
              <a:rPr lang="en-US" dirty="0"/>
              <a:t> </a:t>
            </a:r>
            <a:r>
              <a:rPr lang="en-US" dirty="0" err="1"/>
              <a:t>gereksinimleri</a:t>
            </a:r>
            <a:r>
              <a:rPr lang="en-US" dirty="0"/>
              <a:t> </a:t>
            </a:r>
            <a:r>
              <a:rPr lang="en-US" dirty="0" err="1"/>
              <a:t>belirlenir</a:t>
            </a:r>
            <a:r>
              <a:rPr lang="en-US" dirty="0"/>
              <a:t>.</a:t>
            </a:r>
          </a:p>
          <a:p>
            <a:r>
              <a:rPr lang="en-US" dirty="0" err="1"/>
              <a:t>Tasarım</a:t>
            </a:r>
            <a:r>
              <a:rPr lang="en-US" dirty="0"/>
              <a:t>: </a:t>
            </a:r>
            <a:r>
              <a:rPr lang="en-US" dirty="0" err="1"/>
              <a:t>İhtiyaçlara</a:t>
            </a:r>
            <a:r>
              <a:rPr lang="en-US" dirty="0"/>
              <a:t> </a:t>
            </a:r>
            <a:r>
              <a:rPr lang="en-US" dirty="0" err="1"/>
              <a:t>dayalı</a:t>
            </a:r>
            <a:r>
              <a:rPr lang="en-US" dirty="0"/>
              <a:t> </a:t>
            </a:r>
            <a:r>
              <a:rPr lang="en-US" dirty="0" err="1"/>
              <a:t>olarak</a:t>
            </a:r>
            <a:r>
              <a:rPr lang="en-US" dirty="0"/>
              <a:t> </a:t>
            </a:r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yazılım</a:t>
            </a:r>
            <a:r>
              <a:rPr lang="en-US" dirty="0"/>
              <a:t> </a:t>
            </a:r>
            <a:r>
              <a:rPr lang="en-US" dirty="0" err="1"/>
              <a:t>tasarımı</a:t>
            </a:r>
            <a:r>
              <a:rPr lang="en-US" dirty="0"/>
              <a:t> </a:t>
            </a:r>
            <a:r>
              <a:rPr lang="en-US" dirty="0" err="1"/>
              <a:t>yapılır</a:t>
            </a:r>
            <a:r>
              <a:rPr lang="en-US" dirty="0"/>
              <a:t>. Bu </a:t>
            </a:r>
            <a:r>
              <a:rPr lang="en-US" dirty="0" err="1"/>
              <a:t>aşamada</a:t>
            </a:r>
            <a:r>
              <a:rPr lang="en-US" dirty="0"/>
              <a:t>, </a:t>
            </a:r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mimarisi</a:t>
            </a:r>
            <a:r>
              <a:rPr lang="en-US" dirty="0"/>
              <a:t>, </a:t>
            </a:r>
            <a:r>
              <a:rPr lang="en-US" dirty="0" err="1"/>
              <a:t>veritabanı</a:t>
            </a:r>
            <a:r>
              <a:rPr lang="en-US" dirty="0"/>
              <a:t> </a:t>
            </a:r>
            <a:r>
              <a:rPr lang="en-US" dirty="0" err="1"/>
              <a:t>tasarımı</a:t>
            </a:r>
            <a:r>
              <a:rPr lang="en-US" dirty="0"/>
              <a:t>, </a:t>
            </a:r>
            <a:r>
              <a:rPr lang="en-US" dirty="0" err="1"/>
              <a:t>kullanıcı</a:t>
            </a:r>
            <a:r>
              <a:rPr lang="en-US" dirty="0"/>
              <a:t> </a:t>
            </a:r>
            <a:r>
              <a:rPr lang="en-US" dirty="0" err="1"/>
              <a:t>arayüzü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diğer</a:t>
            </a:r>
            <a:r>
              <a:rPr lang="en-US" dirty="0"/>
              <a:t> </a:t>
            </a:r>
            <a:r>
              <a:rPr lang="en-US" dirty="0" err="1"/>
              <a:t>bileşenlerin</a:t>
            </a:r>
            <a:r>
              <a:rPr lang="en-US" dirty="0"/>
              <a:t> </a:t>
            </a:r>
            <a:r>
              <a:rPr lang="en-US" dirty="0" err="1"/>
              <a:t>tasarımı</a:t>
            </a:r>
            <a:r>
              <a:rPr lang="en-US" dirty="0"/>
              <a:t> </a:t>
            </a:r>
            <a:r>
              <a:rPr lang="en-US" dirty="0" err="1"/>
              <a:t>gerçekleştirilir</a:t>
            </a:r>
            <a:r>
              <a:rPr lang="en-US" dirty="0"/>
              <a:t>.</a:t>
            </a:r>
          </a:p>
          <a:p>
            <a:r>
              <a:rPr lang="en-US" dirty="0" err="1"/>
              <a:t>Geliştirme</a:t>
            </a:r>
            <a:r>
              <a:rPr lang="en-US" dirty="0"/>
              <a:t>: </a:t>
            </a:r>
            <a:r>
              <a:rPr lang="en-US" dirty="0" err="1"/>
              <a:t>Tasarım</a:t>
            </a:r>
            <a:r>
              <a:rPr lang="en-US" dirty="0"/>
              <a:t> </a:t>
            </a:r>
            <a:r>
              <a:rPr lang="en-US" dirty="0" err="1"/>
              <a:t>aşamasında</a:t>
            </a:r>
            <a:r>
              <a:rPr lang="en-US" dirty="0"/>
              <a:t> </a:t>
            </a:r>
            <a:r>
              <a:rPr lang="en-US" dirty="0" err="1"/>
              <a:t>oluşturulan</a:t>
            </a:r>
            <a:r>
              <a:rPr lang="en-US" dirty="0"/>
              <a:t> </a:t>
            </a:r>
            <a:r>
              <a:rPr lang="en-US" dirty="0" err="1"/>
              <a:t>spesifikasyonlara</a:t>
            </a:r>
            <a:r>
              <a:rPr lang="en-US" dirty="0"/>
              <a:t> </a:t>
            </a:r>
            <a:r>
              <a:rPr lang="en-US" dirty="0" err="1"/>
              <a:t>uygun</a:t>
            </a:r>
            <a:r>
              <a:rPr lang="en-US" dirty="0"/>
              <a:t> </a:t>
            </a:r>
            <a:r>
              <a:rPr lang="en-US" dirty="0" err="1"/>
              <a:t>olarak</a:t>
            </a:r>
            <a:r>
              <a:rPr lang="en-US" dirty="0"/>
              <a:t> </a:t>
            </a:r>
            <a:r>
              <a:rPr lang="en-US" dirty="0" err="1"/>
              <a:t>yazılım</a:t>
            </a:r>
            <a:r>
              <a:rPr lang="en-US" dirty="0"/>
              <a:t> </a:t>
            </a:r>
            <a:r>
              <a:rPr lang="en-US" dirty="0" err="1"/>
              <a:t>kodları</a:t>
            </a:r>
            <a:r>
              <a:rPr lang="en-US" dirty="0"/>
              <a:t> </a:t>
            </a:r>
            <a:r>
              <a:rPr lang="en-US" dirty="0" err="1"/>
              <a:t>geliştirilir</a:t>
            </a:r>
            <a:r>
              <a:rPr lang="en-US" dirty="0"/>
              <a:t>. </a:t>
            </a:r>
            <a:r>
              <a:rPr lang="en-US" dirty="0" err="1"/>
              <a:t>Programlama</a:t>
            </a:r>
            <a:r>
              <a:rPr lang="en-US" dirty="0"/>
              <a:t> </a:t>
            </a:r>
            <a:r>
              <a:rPr lang="en-US" dirty="0" err="1"/>
              <a:t>dilleri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geliştirme</a:t>
            </a:r>
            <a:r>
              <a:rPr lang="en-US" dirty="0"/>
              <a:t> </a:t>
            </a:r>
            <a:r>
              <a:rPr lang="en-US" dirty="0" err="1"/>
              <a:t>araçları</a:t>
            </a:r>
            <a:r>
              <a:rPr lang="en-US" dirty="0"/>
              <a:t> </a:t>
            </a:r>
            <a:r>
              <a:rPr lang="en-US" dirty="0" err="1"/>
              <a:t>kullanılarak</a:t>
            </a:r>
            <a:r>
              <a:rPr lang="en-US" dirty="0"/>
              <a:t> </a:t>
            </a:r>
            <a:r>
              <a:rPr lang="en-US" dirty="0" err="1"/>
              <a:t>yazılım</a:t>
            </a:r>
            <a:r>
              <a:rPr lang="en-US" dirty="0"/>
              <a:t> </a:t>
            </a:r>
            <a:r>
              <a:rPr lang="en-US" dirty="0" err="1"/>
              <a:t>bileşenleri</a:t>
            </a:r>
            <a:r>
              <a:rPr lang="en-US" dirty="0"/>
              <a:t> </a:t>
            </a:r>
            <a:r>
              <a:rPr lang="en-US" dirty="0" err="1"/>
              <a:t>oluşturulur</a:t>
            </a:r>
            <a:r>
              <a:rPr lang="en-US" dirty="0"/>
              <a:t>.</a:t>
            </a:r>
          </a:p>
          <a:p>
            <a:r>
              <a:rPr lang="en-US" dirty="0"/>
              <a:t>Test </a:t>
            </a:r>
            <a:r>
              <a:rPr lang="en-US" dirty="0" err="1"/>
              <a:t>Etme</a:t>
            </a:r>
            <a:r>
              <a:rPr lang="en-US" dirty="0"/>
              <a:t>: </a:t>
            </a:r>
            <a:r>
              <a:rPr lang="en-US" dirty="0" err="1"/>
              <a:t>Yazılımın</a:t>
            </a:r>
            <a:r>
              <a:rPr lang="en-US" dirty="0"/>
              <a:t> </a:t>
            </a:r>
            <a:r>
              <a:rPr lang="en-US" dirty="0" err="1"/>
              <a:t>doğru</a:t>
            </a:r>
            <a:r>
              <a:rPr lang="en-US" dirty="0"/>
              <a:t> </a:t>
            </a:r>
            <a:r>
              <a:rPr lang="en-US" dirty="0" err="1"/>
              <a:t>çalıştığından</a:t>
            </a:r>
            <a:r>
              <a:rPr lang="en-US" dirty="0"/>
              <a:t> </a:t>
            </a:r>
            <a:r>
              <a:rPr lang="en-US" dirty="0" err="1"/>
              <a:t>emin</a:t>
            </a:r>
            <a:r>
              <a:rPr lang="en-US" dirty="0"/>
              <a:t> </a:t>
            </a:r>
            <a:r>
              <a:rPr lang="en-US" dirty="0" err="1"/>
              <a:t>olmak</a:t>
            </a:r>
            <a:r>
              <a:rPr lang="en-US" dirty="0"/>
              <a:t> </a:t>
            </a:r>
            <a:r>
              <a:rPr lang="en-US" dirty="0" err="1"/>
              <a:t>için</a:t>
            </a:r>
            <a:r>
              <a:rPr lang="en-US" dirty="0"/>
              <a:t> </a:t>
            </a:r>
            <a:r>
              <a:rPr lang="en-US" dirty="0" err="1"/>
              <a:t>testler</a:t>
            </a:r>
            <a:r>
              <a:rPr lang="en-US" dirty="0"/>
              <a:t> </a:t>
            </a:r>
            <a:r>
              <a:rPr lang="en-US" dirty="0" err="1"/>
              <a:t>yapılır</a:t>
            </a:r>
            <a:r>
              <a:rPr lang="en-US" dirty="0"/>
              <a:t>. </a:t>
            </a:r>
            <a:r>
              <a:rPr lang="en-US" dirty="0" err="1"/>
              <a:t>Farklı</a:t>
            </a:r>
            <a:r>
              <a:rPr lang="en-US" dirty="0"/>
              <a:t> test </a:t>
            </a:r>
            <a:r>
              <a:rPr lang="en-US" dirty="0" err="1"/>
              <a:t>seviyeleri</a:t>
            </a:r>
            <a:r>
              <a:rPr lang="en-US" dirty="0"/>
              <a:t>, </a:t>
            </a:r>
            <a:r>
              <a:rPr lang="en-US" dirty="0" err="1"/>
              <a:t>örnek</a:t>
            </a:r>
            <a:r>
              <a:rPr lang="en-US" dirty="0"/>
              <a:t> </a:t>
            </a:r>
            <a:r>
              <a:rPr lang="en-US" dirty="0" err="1"/>
              <a:t>veri</a:t>
            </a:r>
            <a:r>
              <a:rPr lang="en-US" dirty="0"/>
              <a:t> </a:t>
            </a:r>
            <a:r>
              <a:rPr lang="en-US" dirty="0" err="1"/>
              <a:t>setleri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hata</a:t>
            </a:r>
            <a:r>
              <a:rPr lang="en-US" dirty="0"/>
              <a:t> </a:t>
            </a:r>
            <a:r>
              <a:rPr lang="en-US" dirty="0" err="1"/>
              <a:t>durumları</a:t>
            </a:r>
            <a:r>
              <a:rPr lang="en-US" dirty="0"/>
              <a:t> </a:t>
            </a:r>
            <a:r>
              <a:rPr lang="en-US" dirty="0" err="1"/>
              <a:t>kullanılarak</a:t>
            </a:r>
            <a:r>
              <a:rPr lang="en-US" dirty="0"/>
              <a:t> </a:t>
            </a:r>
            <a:r>
              <a:rPr lang="en-US" dirty="0" err="1"/>
              <a:t>yazılımın</a:t>
            </a:r>
            <a:r>
              <a:rPr lang="en-US" dirty="0"/>
              <a:t> </a:t>
            </a:r>
            <a:r>
              <a:rPr lang="en-US" dirty="0" err="1"/>
              <a:t>kalitesi</a:t>
            </a:r>
            <a:r>
              <a:rPr lang="en-US" dirty="0"/>
              <a:t> </a:t>
            </a:r>
            <a:r>
              <a:rPr lang="en-US" dirty="0" err="1"/>
              <a:t>değerlendirilir</a:t>
            </a:r>
            <a:r>
              <a:rPr lang="en-US" dirty="0"/>
              <a:t>.</a:t>
            </a:r>
          </a:p>
          <a:p>
            <a:r>
              <a:rPr lang="en-US" dirty="0" err="1"/>
              <a:t>Dağıtım</a:t>
            </a:r>
            <a:r>
              <a:rPr lang="en-US" dirty="0"/>
              <a:t>: </a:t>
            </a:r>
            <a:r>
              <a:rPr lang="en-US" dirty="0" err="1"/>
              <a:t>Yazılım</a:t>
            </a:r>
            <a:r>
              <a:rPr lang="en-US" dirty="0"/>
              <a:t>, </a:t>
            </a:r>
            <a:r>
              <a:rPr lang="en-US" dirty="0" err="1"/>
              <a:t>canlı</a:t>
            </a:r>
            <a:r>
              <a:rPr lang="en-US" dirty="0"/>
              <a:t> </a:t>
            </a:r>
            <a:r>
              <a:rPr lang="en-US" dirty="0" err="1"/>
              <a:t>ortama</a:t>
            </a:r>
            <a:r>
              <a:rPr lang="en-US" dirty="0"/>
              <a:t> </a:t>
            </a:r>
            <a:r>
              <a:rPr lang="en-US" dirty="0" err="1"/>
              <a:t>dağıtılır</a:t>
            </a:r>
            <a:r>
              <a:rPr lang="en-US" dirty="0"/>
              <a:t>. </a:t>
            </a:r>
            <a:r>
              <a:rPr lang="en-US" dirty="0" err="1"/>
              <a:t>Kurulum</a:t>
            </a:r>
            <a:r>
              <a:rPr lang="en-US" dirty="0"/>
              <a:t>, </a:t>
            </a:r>
            <a:r>
              <a:rPr lang="en-US" dirty="0" err="1"/>
              <a:t>yapılandırma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kullanıcı</a:t>
            </a:r>
            <a:r>
              <a:rPr lang="en-US" dirty="0"/>
              <a:t> </a:t>
            </a:r>
            <a:r>
              <a:rPr lang="en-US" dirty="0" err="1"/>
              <a:t>eğitimi</a:t>
            </a:r>
            <a:r>
              <a:rPr lang="en-US" dirty="0"/>
              <a:t> </a:t>
            </a:r>
            <a:r>
              <a:rPr lang="en-US" dirty="0" err="1"/>
              <a:t>gibi</a:t>
            </a:r>
            <a:r>
              <a:rPr lang="en-US" dirty="0"/>
              <a:t> </a:t>
            </a:r>
            <a:r>
              <a:rPr lang="en-US" dirty="0" err="1"/>
              <a:t>süreçler</a:t>
            </a:r>
            <a:r>
              <a:rPr lang="en-US" dirty="0"/>
              <a:t> </a:t>
            </a:r>
            <a:r>
              <a:rPr lang="en-US" dirty="0" err="1"/>
              <a:t>gerçekleştirilir</a:t>
            </a:r>
            <a:r>
              <a:rPr lang="en-US" dirty="0"/>
              <a:t>.</a:t>
            </a:r>
          </a:p>
          <a:p>
            <a:r>
              <a:rPr lang="en-US" dirty="0" err="1"/>
              <a:t>Bakım</a:t>
            </a:r>
            <a:r>
              <a:rPr lang="en-US" dirty="0"/>
              <a:t>: </a:t>
            </a:r>
            <a:r>
              <a:rPr lang="en-US" dirty="0" err="1"/>
              <a:t>Yazılımın</a:t>
            </a:r>
            <a:r>
              <a:rPr lang="en-US" dirty="0"/>
              <a:t> </a:t>
            </a:r>
            <a:r>
              <a:rPr lang="en-US" dirty="0" err="1"/>
              <a:t>kullanım</a:t>
            </a:r>
            <a:r>
              <a:rPr lang="en-US" dirty="0"/>
              <a:t> </a:t>
            </a:r>
            <a:r>
              <a:rPr lang="en-US" dirty="0" err="1"/>
              <a:t>sürecinde</a:t>
            </a:r>
            <a:r>
              <a:rPr lang="en-US" dirty="0"/>
              <a:t> </a:t>
            </a:r>
            <a:r>
              <a:rPr lang="en-US" dirty="0" err="1"/>
              <a:t>ortaya</a:t>
            </a:r>
            <a:r>
              <a:rPr lang="en-US" dirty="0"/>
              <a:t> </a:t>
            </a:r>
            <a:r>
              <a:rPr lang="en-US" dirty="0" err="1"/>
              <a:t>çıkan</a:t>
            </a:r>
            <a:r>
              <a:rPr lang="en-US" dirty="0"/>
              <a:t> </a:t>
            </a:r>
            <a:r>
              <a:rPr lang="en-US" dirty="0" err="1"/>
              <a:t>hataların</a:t>
            </a:r>
            <a:r>
              <a:rPr lang="en-US" dirty="0"/>
              <a:t> </a:t>
            </a:r>
            <a:r>
              <a:rPr lang="en-US" dirty="0" err="1"/>
              <a:t>düzeltilmesi</a:t>
            </a:r>
            <a:r>
              <a:rPr lang="en-US" dirty="0"/>
              <a:t>, </a:t>
            </a:r>
            <a:r>
              <a:rPr lang="en-US" dirty="0" err="1"/>
              <a:t>güncellemelerin</a:t>
            </a:r>
            <a:r>
              <a:rPr lang="en-US" dirty="0"/>
              <a:t> </a:t>
            </a:r>
            <a:r>
              <a:rPr lang="en-US" dirty="0" err="1"/>
              <a:t>yapılması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performans</a:t>
            </a:r>
            <a:r>
              <a:rPr lang="en-US" dirty="0"/>
              <a:t> </a:t>
            </a:r>
            <a:r>
              <a:rPr lang="en-US" dirty="0" err="1"/>
              <a:t>iyileştirmelerinin</a:t>
            </a:r>
            <a:r>
              <a:rPr lang="en-US" dirty="0"/>
              <a:t> </a:t>
            </a:r>
            <a:r>
              <a:rPr lang="en-US" dirty="0" err="1"/>
              <a:t>gerçekleştirilmesi</a:t>
            </a:r>
            <a:r>
              <a:rPr lang="en-US" dirty="0"/>
              <a:t> </a:t>
            </a:r>
            <a:r>
              <a:rPr lang="en-US" dirty="0" err="1"/>
              <a:t>için</a:t>
            </a:r>
            <a:r>
              <a:rPr lang="en-US" dirty="0"/>
              <a:t> </a:t>
            </a:r>
            <a:r>
              <a:rPr lang="en-US" dirty="0" err="1"/>
              <a:t>bakım</a:t>
            </a:r>
            <a:r>
              <a:rPr lang="en-US" dirty="0"/>
              <a:t> </a:t>
            </a:r>
            <a:r>
              <a:rPr lang="en-US" dirty="0" err="1"/>
              <a:t>süreci</a:t>
            </a:r>
            <a:r>
              <a:rPr lang="en-US" dirty="0"/>
              <a:t> </a:t>
            </a:r>
            <a:r>
              <a:rPr lang="en-US" dirty="0" err="1"/>
              <a:t>uygulanır</a:t>
            </a:r>
            <a:r>
              <a:rPr lang="en-US" dirty="0"/>
              <a:t>.</a:t>
            </a:r>
          </a:p>
          <a:p>
            <a:r>
              <a:rPr lang="en-US" dirty="0" err="1"/>
              <a:t>SDLC'nin</a:t>
            </a:r>
            <a:r>
              <a:rPr lang="en-US" dirty="0"/>
              <a:t> </a:t>
            </a:r>
            <a:r>
              <a:rPr lang="en-US" dirty="0" err="1"/>
              <a:t>kullanımı</a:t>
            </a:r>
            <a:r>
              <a:rPr lang="en-US" dirty="0"/>
              <a:t>, </a:t>
            </a:r>
            <a:r>
              <a:rPr lang="en-US" dirty="0" err="1"/>
              <a:t>projelerin</a:t>
            </a:r>
            <a:r>
              <a:rPr lang="en-US" dirty="0"/>
              <a:t> </a:t>
            </a:r>
            <a:r>
              <a:rPr lang="en-US" dirty="0" err="1"/>
              <a:t>planlanması</a:t>
            </a:r>
            <a:r>
              <a:rPr lang="en-US" dirty="0"/>
              <a:t>, </a:t>
            </a:r>
            <a:r>
              <a:rPr lang="en-US" dirty="0" err="1"/>
              <a:t>kaynakların</a:t>
            </a:r>
            <a:r>
              <a:rPr lang="en-US" dirty="0"/>
              <a:t> </a:t>
            </a:r>
            <a:r>
              <a:rPr lang="en-US" dirty="0" err="1"/>
              <a:t>etkin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şekilde</a:t>
            </a:r>
            <a:r>
              <a:rPr lang="en-US" dirty="0"/>
              <a:t> </a:t>
            </a:r>
            <a:r>
              <a:rPr lang="en-US" dirty="0" err="1"/>
              <a:t>kullanılması</a:t>
            </a:r>
            <a:r>
              <a:rPr lang="en-US" dirty="0"/>
              <a:t>, </a:t>
            </a:r>
            <a:r>
              <a:rPr lang="en-US" dirty="0" err="1"/>
              <a:t>kalite</a:t>
            </a:r>
            <a:r>
              <a:rPr lang="en-US" dirty="0"/>
              <a:t> </a:t>
            </a:r>
            <a:r>
              <a:rPr lang="en-US" dirty="0" err="1"/>
              <a:t>kontrolünün</a:t>
            </a:r>
            <a:r>
              <a:rPr lang="en-US" dirty="0"/>
              <a:t> </a:t>
            </a:r>
            <a:r>
              <a:rPr lang="en-US" dirty="0" err="1"/>
              <a:t>sağlanması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müşteri</a:t>
            </a:r>
            <a:r>
              <a:rPr lang="en-US" dirty="0"/>
              <a:t> </a:t>
            </a:r>
            <a:r>
              <a:rPr lang="en-US" dirty="0" err="1"/>
              <a:t>memnuniyetinin</a:t>
            </a:r>
            <a:r>
              <a:rPr lang="en-US" dirty="0"/>
              <a:t> </a:t>
            </a:r>
            <a:r>
              <a:rPr lang="en-US" dirty="0" err="1"/>
              <a:t>artırılması</a:t>
            </a:r>
            <a:r>
              <a:rPr lang="en-US" dirty="0"/>
              <a:t> </a:t>
            </a:r>
            <a:r>
              <a:rPr lang="en-US" dirty="0" err="1"/>
              <a:t>gibi</a:t>
            </a:r>
            <a:r>
              <a:rPr lang="en-US" dirty="0"/>
              <a:t> </a:t>
            </a:r>
            <a:r>
              <a:rPr lang="en-US" dirty="0" err="1"/>
              <a:t>avantajlar</a:t>
            </a:r>
            <a:r>
              <a:rPr lang="en-US" dirty="0"/>
              <a:t> </a:t>
            </a:r>
            <a:r>
              <a:rPr lang="en-US" dirty="0" err="1"/>
              <a:t>sağlar</a:t>
            </a:r>
            <a:r>
              <a:rPr lang="en-US" dirty="0"/>
              <a:t>. Bu </a:t>
            </a:r>
            <a:r>
              <a:rPr lang="en-US" dirty="0" err="1"/>
              <a:t>yaklaşım</a:t>
            </a:r>
            <a:r>
              <a:rPr lang="en-US" dirty="0"/>
              <a:t>, </a:t>
            </a:r>
            <a:r>
              <a:rPr lang="en-US" dirty="0" err="1"/>
              <a:t>yazılım</a:t>
            </a:r>
            <a:r>
              <a:rPr lang="en-US" dirty="0"/>
              <a:t> </a:t>
            </a:r>
            <a:r>
              <a:rPr lang="en-US" dirty="0" err="1"/>
              <a:t>geliştirme</a:t>
            </a:r>
            <a:r>
              <a:rPr lang="en-US" dirty="0"/>
              <a:t> </a:t>
            </a:r>
            <a:r>
              <a:rPr lang="en-US" dirty="0" err="1"/>
              <a:t>sürecini</a:t>
            </a:r>
            <a:r>
              <a:rPr lang="en-US" dirty="0"/>
              <a:t> </a:t>
            </a:r>
            <a:r>
              <a:rPr lang="en-US" dirty="0" err="1"/>
              <a:t>yönetmek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daha</a:t>
            </a:r>
            <a:r>
              <a:rPr lang="en-US" dirty="0"/>
              <a:t> </a:t>
            </a:r>
            <a:r>
              <a:rPr lang="en-US" dirty="0" err="1"/>
              <a:t>iyi</a:t>
            </a:r>
            <a:r>
              <a:rPr lang="en-US" dirty="0"/>
              <a:t> </a:t>
            </a:r>
            <a:r>
              <a:rPr lang="en-US" dirty="0" err="1"/>
              <a:t>sonuçlar</a:t>
            </a:r>
            <a:r>
              <a:rPr lang="en-US" dirty="0"/>
              <a:t> </a:t>
            </a:r>
            <a:r>
              <a:rPr lang="en-US" dirty="0" err="1"/>
              <a:t>elde</a:t>
            </a:r>
            <a:r>
              <a:rPr lang="en-US" dirty="0"/>
              <a:t> </a:t>
            </a:r>
            <a:r>
              <a:rPr lang="en-US" dirty="0" err="1"/>
              <a:t>etmek</a:t>
            </a:r>
            <a:r>
              <a:rPr lang="en-US" dirty="0"/>
              <a:t> </a:t>
            </a:r>
            <a:r>
              <a:rPr lang="en-US" dirty="0" err="1"/>
              <a:t>için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çerçeve</a:t>
            </a:r>
            <a:r>
              <a:rPr lang="en-US" dirty="0"/>
              <a:t> </a:t>
            </a:r>
            <a:r>
              <a:rPr lang="en-US" dirty="0" err="1"/>
              <a:t>sunar</a:t>
            </a:r>
            <a:r>
              <a:rPr lang="en-US" dirty="0"/>
              <a:t>.</a:t>
            </a:r>
            <a:endParaRPr lang="en-TR" dirty="0"/>
          </a:p>
        </p:txBody>
      </p:sp>
    </p:spTree>
    <p:extLst>
      <p:ext uri="{BB962C8B-B14F-4D97-AF65-F5344CB8AC3E}">
        <p14:creationId xmlns:p14="http://schemas.microsoft.com/office/powerpoint/2010/main" val="33178794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374DDE-4EC8-2D08-B724-87F540322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latin typeface="Arial Rounded MT Bold" panose="020F0704030504030204" pitchFamily="34" charset="77"/>
              </a:rPr>
              <a:t>SDLC </a:t>
            </a:r>
            <a:r>
              <a:rPr lang="en-US" sz="2400" dirty="0" err="1">
                <a:latin typeface="Arial Rounded MT Bold" panose="020F0704030504030204" pitchFamily="34" charset="77"/>
              </a:rPr>
              <a:t>Giriş</a:t>
            </a:r>
            <a:br>
              <a:rPr lang="en-US" sz="2400" dirty="0">
                <a:latin typeface="Arial Rounded MT Bold" panose="020F0704030504030204" pitchFamily="34" charset="77"/>
              </a:rPr>
            </a:br>
            <a:r>
              <a:rPr lang="en-US" sz="2400" dirty="0" err="1">
                <a:solidFill>
                  <a:srgbClr val="FF0000"/>
                </a:solidFill>
                <a:latin typeface="Arial Rounded MT Bold" panose="020F0704030504030204" pitchFamily="34" charset="77"/>
              </a:rPr>
              <a:t>SDLC'nin</a:t>
            </a:r>
            <a:r>
              <a:rPr lang="en-US" sz="2400" dirty="0">
                <a:solidFill>
                  <a:srgbClr val="FF0000"/>
                </a:solidFill>
                <a:latin typeface="Arial Rounded MT Bold" panose="020F0704030504030204" pitchFamily="34" charset="77"/>
              </a:rPr>
              <a:t> </a:t>
            </a:r>
            <a:r>
              <a:rPr lang="en-US" sz="2400" dirty="0" err="1">
                <a:solidFill>
                  <a:srgbClr val="FF0000"/>
                </a:solidFill>
                <a:latin typeface="Arial Rounded MT Bold" panose="020F0704030504030204" pitchFamily="34" charset="77"/>
              </a:rPr>
              <a:t>önemi</a:t>
            </a:r>
            <a:r>
              <a:rPr lang="en-US" sz="2400" dirty="0">
                <a:solidFill>
                  <a:srgbClr val="FF0000"/>
                </a:solidFill>
                <a:latin typeface="Arial Rounded MT Bold" panose="020F0704030504030204" pitchFamily="34" charset="77"/>
              </a:rPr>
              <a:t> </a:t>
            </a:r>
            <a:r>
              <a:rPr lang="en-US" sz="2400" dirty="0" err="1">
                <a:solidFill>
                  <a:srgbClr val="FF0000"/>
                </a:solidFill>
                <a:latin typeface="Arial Rounded MT Bold" panose="020F0704030504030204" pitchFamily="34" charset="77"/>
              </a:rPr>
              <a:t>ve</a:t>
            </a:r>
            <a:r>
              <a:rPr lang="en-US" sz="2400" dirty="0">
                <a:solidFill>
                  <a:srgbClr val="FF0000"/>
                </a:solidFill>
                <a:latin typeface="Arial Rounded MT Bold" panose="020F0704030504030204" pitchFamily="34" charset="77"/>
              </a:rPr>
              <a:t> </a:t>
            </a:r>
            <a:r>
              <a:rPr lang="en-US" sz="2400" dirty="0" err="1">
                <a:solidFill>
                  <a:srgbClr val="FF0000"/>
                </a:solidFill>
                <a:latin typeface="Arial Rounded MT Bold" panose="020F0704030504030204" pitchFamily="34" charset="77"/>
              </a:rPr>
              <a:t>faydaları</a:t>
            </a:r>
            <a:r>
              <a:rPr lang="en-US" sz="2400" dirty="0">
                <a:solidFill>
                  <a:srgbClr val="FF0000"/>
                </a:solidFill>
                <a:latin typeface="Arial Rounded MT Bold" panose="020F0704030504030204" pitchFamily="34" charset="77"/>
              </a:rPr>
              <a:t> </a:t>
            </a:r>
            <a:r>
              <a:rPr lang="en-US" sz="2400" dirty="0" err="1">
                <a:solidFill>
                  <a:srgbClr val="FF0000"/>
                </a:solidFill>
                <a:latin typeface="Arial Rounded MT Bold" panose="020F0704030504030204" pitchFamily="34" charset="77"/>
              </a:rPr>
              <a:t>nelerdir</a:t>
            </a:r>
            <a:r>
              <a:rPr lang="en-US" sz="2400" dirty="0">
                <a:solidFill>
                  <a:srgbClr val="FF0000"/>
                </a:solidFill>
                <a:latin typeface="Arial Rounded MT Bold" panose="020F0704030504030204" pitchFamily="34" charset="77"/>
              </a:rPr>
              <a:t>?</a:t>
            </a:r>
            <a:endParaRPr lang="en-TR" sz="2400" dirty="0">
              <a:solidFill>
                <a:srgbClr val="FF0000"/>
              </a:solidFill>
              <a:latin typeface="Arial Rounded MT Bold" panose="020F0704030504030204" pitchFamily="34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F6CD13-3F30-8FD1-A97A-39F668B330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r>
              <a:rPr lang="en-US" dirty="0" err="1"/>
              <a:t>Yapılandırılmış</a:t>
            </a:r>
            <a:r>
              <a:rPr lang="en-US" dirty="0"/>
              <a:t> </a:t>
            </a:r>
            <a:r>
              <a:rPr lang="en-US" dirty="0" err="1"/>
              <a:t>Yaklaşım</a:t>
            </a:r>
            <a:r>
              <a:rPr lang="en-US" dirty="0"/>
              <a:t>: SDLC, </a:t>
            </a:r>
            <a:r>
              <a:rPr lang="en-US" dirty="0" err="1"/>
              <a:t>yazılım</a:t>
            </a:r>
            <a:r>
              <a:rPr lang="en-US" dirty="0"/>
              <a:t> </a:t>
            </a:r>
            <a:r>
              <a:rPr lang="en-US" dirty="0" err="1"/>
              <a:t>geliştirme</a:t>
            </a:r>
            <a:r>
              <a:rPr lang="en-US" dirty="0"/>
              <a:t> </a:t>
            </a:r>
            <a:r>
              <a:rPr lang="en-US" dirty="0" err="1"/>
              <a:t>sürecinin</a:t>
            </a:r>
            <a:r>
              <a:rPr lang="en-US" dirty="0"/>
              <a:t> </a:t>
            </a:r>
            <a:r>
              <a:rPr lang="en-US" dirty="0" err="1"/>
              <a:t>adımlarını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aşamalarını</a:t>
            </a:r>
            <a:r>
              <a:rPr lang="en-US" dirty="0"/>
              <a:t> </a:t>
            </a:r>
            <a:r>
              <a:rPr lang="en-US" dirty="0" err="1"/>
              <a:t>belirleyerek</a:t>
            </a:r>
            <a:r>
              <a:rPr lang="en-US" dirty="0"/>
              <a:t> </a:t>
            </a:r>
            <a:r>
              <a:rPr lang="en-US" dirty="0" err="1"/>
              <a:t>yapılandırılmış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yaklaşım</a:t>
            </a:r>
            <a:r>
              <a:rPr lang="en-US" dirty="0"/>
              <a:t> </a:t>
            </a:r>
            <a:r>
              <a:rPr lang="en-US" dirty="0" err="1"/>
              <a:t>sunar</a:t>
            </a:r>
            <a:r>
              <a:rPr lang="en-US" dirty="0"/>
              <a:t>. Bu </a:t>
            </a:r>
            <a:r>
              <a:rPr lang="en-US" dirty="0" err="1"/>
              <a:t>sayede</a:t>
            </a:r>
            <a:r>
              <a:rPr lang="en-US" dirty="0"/>
              <a:t>, </a:t>
            </a:r>
            <a:r>
              <a:rPr lang="en-US" dirty="0" err="1"/>
              <a:t>proje</a:t>
            </a:r>
            <a:r>
              <a:rPr lang="en-US" dirty="0"/>
              <a:t> </a:t>
            </a:r>
            <a:r>
              <a:rPr lang="en-US" dirty="0" err="1"/>
              <a:t>ekipleri</a:t>
            </a:r>
            <a:r>
              <a:rPr lang="en-US" dirty="0"/>
              <a:t> </a:t>
            </a:r>
            <a:r>
              <a:rPr lang="en-US" dirty="0" err="1"/>
              <a:t>süreci</a:t>
            </a:r>
            <a:r>
              <a:rPr lang="en-US" dirty="0"/>
              <a:t> </a:t>
            </a:r>
            <a:r>
              <a:rPr lang="en-US" dirty="0" err="1"/>
              <a:t>daha</a:t>
            </a:r>
            <a:r>
              <a:rPr lang="en-US" dirty="0"/>
              <a:t> organize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şekilde</a:t>
            </a:r>
            <a:r>
              <a:rPr lang="en-US" dirty="0"/>
              <a:t> </a:t>
            </a:r>
            <a:r>
              <a:rPr lang="en-US" dirty="0" err="1"/>
              <a:t>yönetebilir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projenin</a:t>
            </a:r>
            <a:r>
              <a:rPr lang="en-US" dirty="0"/>
              <a:t> </a:t>
            </a:r>
            <a:r>
              <a:rPr lang="en-US" dirty="0" err="1"/>
              <a:t>hedeflere</a:t>
            </a:r>
            <a:r>
              <a:rPr lang="en-US" dirty="0"/>
              <a:t> </a:t>
            </a:r>
            <a:r>
              <a:rPr lang="en-US" dirty="0" err="1"/>
              <a:t>uygun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şekilde</a:t>
            </a:r>
            <a:r>
              <a:rPr lang="en-US" dirty="0"/>
              <a:t> </a:t>
            </a:r>
            <a:r>
              <a:rPr lang="en-US" dirty="0" err="1"/>
              <a:t>ilerlemesini</a:t>
            </a:r>
            <a:r>
              <a:rPr lang="en-US" dirty="0"/>
              <a:t> </a:t>
            </a:r>
            <a:r>
              <a:rPr lang="en-US" dirty="0" err="1"/>
              <a:t>sağlayabilir</a:t>
            </a:r>
            <a:r>
              <a:rPr lang="en-US" dirty="0"/>
              <a:t>.</a:t>
            </a:r>
          </a:p>
          <a:p>
            <a:r>
              <a:rPr lang="en-US" dirty="0" err="1"/>
              <a:t>Kalite</a:t>
            </a:r>
            <a:r>
              <a:rPr lang="en-US" dirty="0"/>
              <a:t> </a:t>
            </a:r>
            <a:r>
              <a:rPr lang="en-US" dirty="0" err="1"/>
              <a:t>Kontrolü</a:t>
            </a:r>
            <a:r>
              <a:rPr lang="en-US" dirty="0"/>
              <a:t>: SDLC, </a:t>
            </a:r>
            <a:r>
              <a:rPr lang="en-US" dirty="0" err="1"/>
              <a:t>yazılımın</a:t>
            </a:r>
            <a:r>
              <a:rPr lang="en-US" dirty="0"/>
              <a:t> </a:t>
            </a:r>
            <a:r>
              <a:rPr lang="en-US" dirty="0" err="1"/>
              <a:t>kalite</a:t>
            </a:r>
            <a:r>
              <a:rPr lang="en-US" dirty="0"/>
              <a:t> </a:t>
            </a:r>
            <a:r>
              <a:rPr lang="en-US" dirty="0" err="1"/>
              <a:t>standartlarına</a:t>
            </a:r>
            <a:r>
              <a:rPr lang="en-US" dirty="0"/>
              <a:t> </a:t>
            </a:r>
            <a:r>
              <a:rPr lang="en-US" dirty="0" err="1"/>
              <a:t>uygun</a:t>
            </a:r>
            <a:r>
              <a:rPr lang="en-US" dirty="0"/>
              <a:t> </a:t>
            </a:r>
            <a:r>
              <a:rPr lang="en-US" dirty="0" err="1"/>
              <a:t>olarak</a:t>
            </a:r>
            <a:r>
              <a:rPr lang="en-US" dirty="0"/>
              <a:t> </a:t>
            </a:r>
            <a:r>
              <a:rPr lang="en-US" dirty="0" err="1"/>
              <a:t>geliştirilmesini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test </a:t>
            </a:r>
            <a:r>
              <a:rPr lang="en-US" dirty="0" err="1"/>
              <a:t>edilmesini</a:t>
            </a:r>
            <a:r>
              <a:rPr lang="en-US" dirty="0"/>
              <a:t> </a:t>
            </a:r>
            <a:r>
              <a:rPr lang="en-US" dirty="0" err="1"/>
              <a:t>sağlar</a:t>
            </a:r>
            <a:r>
              <a:rPr lang="en-US" dirty="0"/>
              <a:t>. Her </a:t>
            </a:r>
            <a:r>
              <a:rPr lang="en-US" dirty="0" err="1"/>
              <a:t>aşamada</a:t>
            </a:r>
            <a:r>
              <a:rPr lang="en-US" dirty="0"/>
              <a:t> </a:t>
            </a:r>
            <a:r>
              <a:rPr lang="en-US" dirty="0" err="1"/>
              <a:t>yapılan</a:t>
            </a:r>
            <a:r>
              <a:rPr lang="en-US" dirty="0"/>
              <a:t> </a:t>
            </a:r>
            <a:r>
              <a:rPr lang="en-US" dirty="0" err="1"/>
              <a:t>testler</a:t>
            </a:r>
            <a:r>
              <a:rPr lang="en-US" dirty="0"/>
              <a:t>, </a:t>
            </a:r>
            <a:r>
              <a:rPr lang="en-US" dirty="0" err="1"/>
              <a:t>hataların</a:t>
            </a:r>
            <a:r>
              <a:rPr lang="en-US" dirty="0"/>
              <a:t> </a:t>
            </a:r>
            <a:r>
              <a:rPr lang="en-US" dirty="0" err="1"/>
              <a:t>erken</a:t>
            </a:r>
            <a:r>
              <a:rPr lang="en-US" dirty="0"/>
              <a:t> </a:t>
            </a:r>
            <a:r>
              <a:rPr lang="en-US" dirty="0" err="1"/>
              <a:t>tespit</a:t>
            </a:r>
            <a:r>
              <a:rPr lang="en-US" dirty="0"/>
              <a:t> </a:t>
            </a:r>
            <a:r>
              <a:rPr lang="en-US" dirty="0" err="1"/>
              <a:t>edilmesini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düzeltilmesini</a:t>
            </a:r>
            <a:r>
              <a:rPr lang="en-US" dirty="0"/>
              <a:t> </a:t>
            </a:r>
            <a:r>
              <a:rPr lang="en-US" dirty="0" err="1"/>
              <a:t>sağlayarak</a:t>
            </a:r>
            <a:r>
              <a:rPr lang="en-US" dirty="0"/>
              <a:t> son </a:t>
            </a:r>
            <a:r>
              <a:rPr lang="en-US" dirty="0" err="1"/>
              <a:t>ürünün</a:t>
            </a:r>
            <a:r>
              <a:rPr lang="en-US" dirty="0"/>
              <a:t> </a:t>
            </a:r>
            <a:r>
              <a:rPr lang="en-US" dirty="0" err="1"/>
              <a:t>kalitesini</a:t>
            </a:r>
            <a:r>
              <a:rPr lang="en-US" dirty="0"/>
              <a:t> </a:t>
            </a:r>
            <a:r>
              <a:rPr lang="en-US" dirty="0" err="1"/>
              <a:t>artırır</a:t>
            </a:r>
            <a:r>
              <a:rPr lang="en-US" dirty="0"/>
              <a:t>.</a:t>
            </a:r>
          </a:p>
          <a:p>
            <a:r>
              <a:rPr lang="en-US" dirty="0" err="1"/>
              <a:t>Proje</a:t>
            </a:r>
            <a:r>
              <a:rPr lang="en-US" dirty="0"/>
              <a:t> </a:t>
            </a:r>
            <a:r>
              <a:rPr lang="en-US" dirty="0" err="1"/>
              <a:t>Yönetimi</a:t>
            </a:r>
            <a:r>
              <a:rPr lang="en-US" dirty="0"/>
              <a:t>: SDLC, </a:t>
            </a:r>
            <a:r>
              <a:rPr lang="en-US" dirty="0" err="1"/>
              <a:t>proje</a:t>
            </a:r>
            <a:r>
              <a:rPr lang="en-US" dirty="0"/>
              <a:t> </a:t>
            </a:r>
            <a:r>
              <a:rPr lang="en-US" dirty="0" err="1"/>
              <a:t>yönetimi</a:t>
            </a:r>
            <a:r>
              <a:rPr lang="en-US" dirty="0"/>
              <a:t> </a:t>
            </a:r>
            <a:r>
              <a:rPr lang="en-US" dirty="0" err="1"/>
              <a:t>için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çerçeve</a:t>
            </a:r>
            <a:r>
              <a:rPr lang="en-US" dirty="0"/>
              <a:t> </a:t>
            </a:r>
            <a:r>
              <a:rPr lang="en-US" dirty="0" err="1"/>
              <a:t>sunar</a:t>
            </a:r>
            <a:r>
              <a:rPr lang="en-US" dirty="0"/>
              <a:t>. </a:t>
            </a:r>
            <a:r>
              <a:rPr lang="en-US" dirty="0" err="1"/>
              <a:t>Proje</a:t>
            </a:r>
            <a:r>
              <a:rPr lang="en-US" dirty="0"/>
              <a:t> </a:t>
            </a:r>
            <a:r>
              <a:rPr lang="en-US" dirty="0" err="1"/>
              <a:t>planlama</a:t>
            </a:r>
            <a:r>
              <a:rPr lang="en-US" dirty="0"/>
              <a:t>, </a:t>
            </a:r>
            <a:r>
              <a:rPr lang="en-US" dirty="0" err="1"/>
              <a:t>kaynak</a:t>
            </a:r>
            <a:r>
              <a:rPr lang="en-US" dirty="0"/>
              <a:t> </a:t>
            </a:r>
            <a:r>
              <a:rPr lang="en-US" dirty="0" err="1"/>
              <a:t>tahsisi</a:t>
            </a:r>
            <a:r>
              <a:rPr lang="en-US" dirty="0"/>
              <a:t>, zaman </a:t>
            </a:r>
            <a:r>
              <a:rPr lang="en-US" dirty="0" err="1"/>
              <a:t>çizelgesi</a:t>
            </a:r>
            <a:r>
              <a:rPr lang="en-US" dirty="0"/>
              <a:t> </a:t>
            </a:r>
            <a:r>
              <a:rPr lang="en-US" dirty="0" err="1"/>
              <a:t>oluşturma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ilerleme</a:t>
            </a:r>
            <a:r>
              <a:rPr lang="en-US" dirty="0"/>
              <a:t> </a:t>
            </a:r>
            <a:r>
              <a:rPr lang="en-US" dirty="0" err="1"/>
              <a:t>izleme</a:t>
            </a:r>
            <a:r>
              <a:rPr lang="en-US" dirty="0"/>
              <a:t> </a:t>
            </a:r>
            <a:r>
              <a:rPr lang="en-US" dirty="0" err="1"/>
              <a:t>gibi</a:t>
            </a:r>
            <a:r>
              <a:rPr lang="en-US" dirty="0"/>
              <a:t> </a:t>
            </a:r>
            <a:r>
              <a:rPr lang="en-US" dirty="0" err="1"/>
              <a:t>yönetim</a:t>
            </a:r>
            <a:r>
              <a:rPr lang="en-US" dirty="0"/>
              <a:t> </a:t>
            </a:r>
            <a:r>
              <a:rPr lang="en-US" dirty="0" err="1"/>
              <a:t>faaliyetlerini</a:t>
            </a:r>
            <a:r>
              <a:rPr lang="en-US" dirty="0"/>
              <a:t> </a:t>
            </a:r>
            <a:r>
              <a:rPr lang="en-US" dirty="0" err="1"/>
              <a:t>destekler</a:t>
            </a:r>
            <a:r>
              <a:rPr lang="en-US" dirty="0"/>
              <a:t>. Bu </a:t>
            </a:r>
            <a:r>
              <a:rPr lang="en-US" dirty="0" err="1"/>
              <a:t>sayede</a:t>
            </a:r>
            <a:r>
              <a:rPr lang="en-US" dirty="0"/>
              <a:t> </a:t>
            </a:r>
            <a:r>
              <a:rPr lang="en-US" dirty="0" err="1"/>
              <a:t>proje</a:t>
            </a:r>
            <a:r>
              <a:rPr lang="en-US" dirty="0"/>
              <a:t> </a:t>
            </a:r>
            <a:r>
              <a:rPr lang="en-US" dirty="0" err="1"/>
              <a:t>süreçleri</a:t>
            </a:r>
            <a:r>
              <a:rPr lang="en-US" dirty="0"/>
              <a:t> </a:t>
            </a:r>
            <a:r>
              <a:rPr lang="en-US" dirty="0" err="1"/>
              <a:t>daha</a:t>
            </a:r>
            <a:r>
              <a:rPr lang="en-US" dirty="0"/>
              <a:t> </a:t>
            </a:r>
            <a:r>
              <a:rPr lang="en-US" dirty="0" err="1"/>
              <a:t>iyi</a:t>
            </a:r>
            <a:r>
              <a:rPr lang="en-US" dirty="0"/>
              <a:t> </a:t>
            </a:r>
            <a:r>
              <a:rPr lang="en-US" dirty="0" err="1"/>
              <a:t>yönetilebilir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projenin</a:t>
            </a:r>
            <a:r>
              <a:rPr lang="en-US" dirty="0"/>
              <a:t> </a:t>
            </a:r>
            <a:r>
              <a:rPr lang="en-US" dirty="0" err="1"/>
              <a:t>zamanında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bütçeye</a:t>
            </a:r>
            <a:r>
              <a:rPr lang="en-US" dirty="0"/>
              <a:t> </a:t>
            </a:r>
            <a:r>
              <a:rPr lang="en-US" dirty="0" err="1"/>
              <a:t>uygun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şekilde</a:t>
            </a:r>
            <a:r>
              <a:rPr lang="en-US" dirty="0"/>
              <a:t> </a:t>
            </a:r>
            <a:r>
              <a:rPr lang="en-US" dirty="0" err="1"/>
              <a:t>tamamlanması</a:t>
            </a:r>
            <a:r>
              <a:rPr lang="en-US" dirty="0"/>
              <a:t> </a:t>
            </a:r>
            <a:r>
              <a:rPr lang="en-US" dirty="0" err="1"/>
              <a:t>sağlanabilir</a:t>
            </a:r>
            <a:r>
              <a:rPr lang="en-US" dirty="0"/>
              <a:t>.</a:t>
            </a:r>
          </a:p>
          <a:p>
            <a:r>
              <a:rPr lang="en-US" dirty="0"/>
              <a:t>Risk </a:t>
            </a:r>
            <a:r>
              <a:rPr lang="en-US" dirty="0" err="1"/>
              <a:t>Azaltma</a:t>
            </a:r>
            <a:r>
              <a:rPr lang="en-US" dirty="0"/>
              <a:t>: SDLC, </a:t>
            </a:r>
            <a:r>
              <a:rPr lang="en-US" dirty="0" err="1"/>
              <a:t>projenin</a:t>
            </a:r>
            <a:r>
              <a:rPr lang="en-US" dirty="0"/>
              <a:t> </a:t>
            </a:r>
            <a:r>
              <a:rPr lang="en-US" dirty="0" err="1"/>
              <a:t>risklerini</a:t>
            </a:r>
            <a:r>
              <a:rPr lang="en-US" dirty="0"/>
              <a:t> </a:t>
            </a:r>
            <a:r>
              <a:rPr lang="en-US" dirty="0" err="1"/>
              <a:t>belirlemek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azaltmak</a:t>
            </a:r>
            <a:r>
              <a:rPr lang="en-US" dirty="0"/>
              <a:t> </a:t>
            </a:r>
            <a:r>
              <a:rPr lang="en-US" dirty="0" err="1"/>
              <a:t>için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mekanizma</a:t>
            </a:r>
            <a:r>
              <a:rPr lang="en-US" dirty="0"/>
              <a:t> </a:t>
            </a:r>
            <a:r>
              <a:rPr lang="en-US" dirty="0" err="1"/>
              <a:t>sağlar</a:t>
            </a:r>
            <a:r>
              <a:rPr lang="en-US" dirty="0"/>
              <a:t>. </a:t>
            </a:r>
            <a:r>
              <a:rPr lang="en-US" dirty="0" err="1"/>
              <a:t>İhtiyaç</a:t>
            </a:r>
            <a:r>
              <a:rPr lang="en-US" dirty="0"/>
              <a:t> </a:t>
            </a:r>
            <a:r>
              <a:rPr lang="en-US" dirty="0" err="1"/>
              <a:t>analizi</a:t>
            </a:r>
            <a:r>
              <a:rPr lang="en-US" dirty="0"/>
              <a:t>, </a:t>
            </a:r>
            <a:r>
              <a:rPr lang="en-US" dirty="0" err="1"/>
              <a:t>tasarım</a:t>
            </a:r>
            <a:r>
              <a:rPr lang="en-US" dirty="0"/>
              <a:t> </a:t>
            </a:r>
            <a:r>
              <a:rPr lang="en-US" dirty="0" err="1"/>
              <a:t>doğrulama</a:t>
            </a:r>
            <a:r>
              <a:rPr lang="en-US" dirty="0"/>
              <a:t>, </a:t>
            </a:r>
            <a:r>
              <a:rPr lang="en-US" dirty="0" err="1"/>
              <a:t>testler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düzeltmeler</a:t>
            </a:r>
            <a:r>
              <a:rPr lang="en-US" dirty="0"/>
              <a:t> </a:t>
            </a:r>
            <a:r>
              <a:rPr lang="en-US" dirty="0" err="1"/>
              <a:t>gibi</a:t>
            </a:r>
            <a:r>
              <a:rPr lang="en-US" dirty="0"/>
              <a:t> </a:t>
            </a:r>
            <a:r>
              <a:rPr lang="en-US" dirty="0" err="1"/>
              <a:t>aşamalarda</a:t>
            </a:r>
            <a:r>
              <a:rPr lang="en-US" dirty="0"/>
              <a:t> </a:t>
            </a:r>
            <a:r>
              <a:rPr lang="en-US" dirty="0" err="1"/>
              <a:t>yapılan</a:t>
            </a:r>
            <a:r>
              <a:rPr lang="en-US" dirty="0"/>
              <a:t> </a:t>
            </a:r>
            <a:r>
              <a:rPr lang="en-US" dirty="0" err="1"/>
              <a:t>kontroller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denetimler</a:t>
            </a:r>
            <a:r>
              <a:rPr lang="en-US" dirty="0"/>
              <a:t>, </a:t>
            </a:r>
            <a:r>
              <a:rPr lang="en-US" dirty="0" err="1"/>
              <a:t>potansiyel</a:t>
            </a:r>
            <a:r>
              <a:rPr lang="en-US" dirty="0"/>
              <a:t> </a:t>
            </a:r>
            <a:r>
              <a:rPr lang="en-US" dirty="0" err="1"/>
              <a:t>risklerin</a:t>
            </a:r>
            <a:r>
              <a:rPr lang="en-US" dirty="0"/>
              <a:t> </a:t>
            </a:r>
            <a:r>
              <a:rPr lang="en-US" dirty="0" err="1"/>
              <a:t>erken</a:t>
            </a:r>
            <a:r>
              <a:rPr lang="en-US" dirty="0"/>
              <a:t> </a:t>
            </a:r>
            <a:r>
              <a:rPr lang="en-US" dirty="0" err="1"/>
              <a:t>tespit</a:t>
            </a:r>
            <a:r>
              <a:rPr lang="en-US" dirty="0"/>
              <a:t> </a:t>
            </a:r>
            <a:r>
              <a:rPr lang="en-US" dirty="0" err="1"/>
              <a:t>edilmesini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önlenmesini</a:t>
            </a:r>
            <a:r>
              <a:rPr lang="en-US" dirty="0"/>
              <a:t> </a:t>
            </a:r>
            <a:r>
              <a:rPr lang="en-US" dirty="0" err="1"/>
              <a:t>sağlar</a:t>
            </a:r>
            <a:r>
              <a:rPr lang="en-US" dirty="0"/>
              <a:t>.</a:t>
            </a:r>
          </a:p>
          <a:p>
            <a:r>
              <a:rPr lang="en-US" dirty="0" err="1"/>
              <a:t>İletişim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İşbirliği</a:t>
            </a:r>
            <a:r>
              <a:rPr lang="en-US" dirty="0"/>
              <a:t>: SDLC, </a:t>
            </a:r>
            <a:r>
              <a:rPr lang="en-US" dirty="0" err="1"/>
              <a:t>projede</a:t>
            </a:r>
            <a:r>
              <a:rPr lang="en-US" dirty="0"/>
              <a:t> </a:t>
            </a:r>
            <a:r>
              <a:rPr lang="en-US" dirty="0" err="1"/>
              <a:t>yer</a:t>
            </a:r>
            <a:r>
              <a:rPr lang="en-US" dirty="0"/>
              <a:t> </a:t>
            </a:r>
            <a:r>
              <a:rPr lang="en-US" dirty="0" err="1"/>
              <a:t>alan</a:t>
            </a:r>
            <a:r>
              <a:rPr lang="en-US" dirty="0"/>
              <a:t> </a:t>
            </a:r>
            <a:r>
              <a:rPr lang="en-US" dirty="0" err="1"/>
              <a:t>ekipler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paydaşlar</a:t>
            </a:r>
            <a:r>
              <a:rPr lang="en-US" dirty="0"/>
              <a:t> </a:t>
            </a:r>
            <a:r>
              <a:rPr lang="en-US" dirty="0" err="1"/>
              <a:t>arasında</a:t>
            </a:r>
            <a:r>
              <a:rPr lang="en-US" dirty="0"/>
              <a:t> </a:t>
            </a:r>
            <a:r>
              <a:rPr lang="en-US" dirty="0" err="1"/>
              <a:t>iletişimi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işbirliğini</a:t>
            </a:r>
            <a:r>
              <a:rPr lang="en-US" dirty="0"/>
              <a:t> </a:t>
            </a:r>
            <a:r>
              <a:rPr lang="en-US" dirty="0" err="1"/>
              <a:t>destekler</a:t>
            </a:r>
            <a:r>
              <a:rPr lang="en-US" dirty="0"/>
              <a:t>. </a:t>
            </a:r>
            <a:r>
              <a:rPr lang="en-US" dirty="0" err="1"/>
              <a:t>Belirli</a:t>
            </a:r>
            <a:r>
              <a:rPr lang="en-US" dirty="0"/>
              <a:t> </a:t>
            </a:r>
            <a:r>
              <a:rPr lang="en-US" dirty="0" err="1"/>
              <a:t>aşamalar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görevler</a:t>
            </a:r>
            <a:r>
              <a:rPr lang="en-US" dirty="0"/>
              <a:t>, </a:t>
            </a:r>
            <a:r>
              <a:rPr lang="en-US" dirty="0" err="1"/>
              <a:t>ekiplerin</a:t>
            </a:r>
            <a:r>
              <a:rPr lang="en-US" dirty="0"/>
              <a:t> </a:t>
            </a:r>
            <a:r>
              <a:rPr lang="en-US" dirty="0" err="1"/>
              <a:t>birlikte</a:t>
            </a:r>
            <a:r>
              <a:rPr lang="en-US" dirty="0"/>
              <a:t> </a:t>
            </a:r>
            <a:r>
              <a:rPr lang="en-US" dirty="0" err="1"/>
              <a:t>çalışmasını</a:t>
            </a:r>
            <a:r>
              <a:rPr lang="en-US" dirty="0"/>
              <a:t> </a:t>
            </a:r>
            <a:r>
              <a:rPr lang="en-US" dirty="0" err="1"/>
              <a:t>kolaylaştırır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bilgi</a:t>
            </a:r>
            <a:r>
              <a:rPr lang="en-US" dirty="0"/>
              <a:t> </a:t>
            </a:r>
            <a:r>
              <a:rPr lang="en-US" dirty="0" err="1"/>
              <a:t>paylaşımını</a:t>
            </a:r>
            <a:r>
              <a:rPr lang="en-US" dirty="0"/>
              <a:t> </a:t>
            </a:r>
            <a:r>
              <a:rPr lang="en-US" dirty="0" err="1"/>
              <a:t>artırır</a:t>
            </a:r>
            <a:r>
              <a:rPr lang="en-US" dirty="0"/>
              <a:t>. Bu da </a:t>
            </a:r>
            <a:r>
              <a:rPr lang="en-US" dirty="0" err="1"/>
              <a:t>projenin</a:t>
            </a:r>
            <a:r>
              <a:rPr lang="en-US" dirty="0"/>
              <a:t> </a:t>
            </a:r>
            <a:r>
              <a:rPr lang="en-US" dirty="0" err="1"/>
              <a:t>etkin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şekilde</a:t>
            </a:r>
            <a:r>
              <a:rPr lang="en-US" dirty="0"/>
              <a:t> </a:t>
            </a:r>
            <a:r>
              <a:rPr lang="en-US" dirty="0" err="1"/>
              <a:t>yönetilmesini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başarılı</a:t>
            </a:r>
            <a:r>
              <a:rPr lang="en-US" dirty="0"/>
              <a:t> </a:t>
            </a:r>
            <a:r>
              <a:rPr lang="en-US" dirty="0" err="1"/>
              <a:t>sonuçlar</a:t>
            </a:r>
            <a:r>
              <a:rPr lang="en-US" dirty="0"/>
              <a:t> </a:t>
            </a:r>
            <a:r>
              <a:rPr lang="en-US" dirty="0" err="1"/>
              <a:t>elde</a:t>
            </a:r>
            <a:r>
              <a:rPr lang="en-US" dirty="0"/>
              <a:t> </a:t>
            </a:r>
            <a:r>
              <a:rPr lang="en-US" dirty="0" err="1"/>
              <a:t>edilmesini</a:t>
            </a:r>
            <a:r>
              <a:rPr lang="en-US" dirty="0"/>
              <a:t> </a:t>
            </a:r>
            <a:r>
              <a:rPr lang="en-US" dirty="0" err="1"/>
              <a:t>sağlar</a:t>
            </a:r>
            <a:r>
              <a:rPr lang="en-US" dirty="0"/>
              <a:t>.</a:t>
            </a:r>
          </a:p>
          <a:p>
            <a:r>
              <a:rPr lang="en-US" dirty="0" err="1"/>
              <a:t>Müşteri</a:t>
            </a:r>
            <a:r>
              <a:rPr lang="en-US" dirty="0"/>
              <a:t> </a:t>
            </a:r>
            <a:r>
              <a:rPr lang="en-US" dirty="0" err="1"/>
              <a:t>Memnuniyeti</a:t>
            </a:r>
            <a:r>
              <a:rPr lang="en-US" dirty="0"/>
              <a:t>: SDLC, </a:t>
            </a:r>
            <a:r>
              <a:rPr lang="en-US" dirty="0" err="1"/>
              <a:t>müşteri</a:t>
            </a:r>
            <a:r>
              <a:rPr lang="en-US" dirty="0"/>
              <a:t> </a:t>
            </a:r>
            <a:r>
              <a:rPr lang="en-US" dirty="0" err="1"/>
              <a:t>gereksinimlerinin</a:t>
            </a:r>
            <a:r>
              <a:rPr lang="en-US" dirty="0"/>
              <a:t> </a:t>
            </a:r>
            <a:r>
              <a:rPr lang="en-US" dirty="0" err="1"/>
              <a:t>doğru</a:t>
            </a:r>
            <a:r>
              <a:rPr lang="en-US" dirty="0"/>
              <a:t> </a:t>
            </a:r>
            <a:r>
              <a:rPr lang="en-US" dirty="0" err="1"/>
              <a:t>anlaşılmasını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karşılanmasını</a:t>
            </a:r>
            <a:r>
              <a:rPr lang="en-US" dirty="0"/>
              <a:t> </a:t>
            </a:r>
            <a:r>
              <a:rPr lang="en-US" dirty="0" err="1"/>
              <a:t>sağlar</a:t>
            </a:r>
            <a:r>
              <a:rPr lang="en-US" dirty="0"/>
              <a:t>. </a:t>
            </a:r>
            <a:r>
              <a:rPr lang="en-US" dirty="0" err="1"/>
              <a:t>İhtiyaç</a:t>
            </a:r>
            <a:r>
              <a:rPr lang="en-US" dirty="0"/>
              <a:t> </a:t>
            </a:r>
            <a:r>
              <a:rPr lang="en-US" dirty="0" err="1"/>
              <a:t>analizi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test </a:t>
            </a:r>
            <a:r>
              <a:rPr lang="en-US" dirty="0" err="1"/>
              <a:t>aşamaları</a:t>
            </a:r>
            <a:r>
              <a:rPr lang="en-US" dirty="0"/>
              <a:t>, </a:t>
            </a:r>
            <a:r>
              <a:rPr lang="en-US" dirty="0" err="1"/>
              <a:t>müşteri</a:t>
            </a:r>
            <a:r>
              <a:rPr lang="en-US" dirty="0"/>
              <a:t> </a:t>
            </a:r>
            <a:r>
              <a:rPr lang="en-US" dirty="0" err="1"/>
              <a:t>geri</a:t>
            </a:r>
            <a:r>
              <a:rPr lang="en-US" dirty="0"/>
              <a:t> </a:t>
            </a:r>
            <a:r>
              <a:rPr lang="en-US" dirty="0" err="1"/>
              <a:t>bildirimlerine</a:t>
            </a:r>
            <a:r>
              <a:rPr lang="en-US" dirty="0"/>
              <a:t> </a:t>
            </a:r>
            <a:r>
              <a:rPr lang="en-US" dirty="0" err="1"/>
              <a:t>dayalı</a:t>
            </a:r>
            <a:r>
              <a:rPr lang="en-US" dirty="0"/>
              <a:t> </a:t>
            </a:r>
            <a:r>
              <a:rPr lang="en-US" dirty="0" err="1"/>
              <a:t>olarak</a:t>
            </a:r>
            <a:r>
              <a:rPr lang="en-US" dirty="0"/>
              <a:t> </a:t>
            </a:r>
            <a:r>
              <a:rPr lang="en-US" dirty="0" err="1"/>
              <a:t>yapılır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müşteri</a:t>
            </a:r>
            <a:r>
              <a:rPr lang="en-US" dirty="0"/>
              <a:t> </a:t>
            </a:r>
            <a:r>
              <a:rPr lang="en-US" dirty="0" err="1"/>
              <a:t>beklentilerini</a:t>
            </a:r>
            <a:r>
              <a:rPr lang="en-US" dirty="0"/>
              <a:t> </a:t>
            </a:r>
            <a:r>
              <a:rPr lang="en-US" dirty="0" err="1"/>
              <a:t>karşılamak</a:t>
            </a:r>
            <a:r>
              <a:rPr lang="en-US" dirty="0"/>
              <a:t> </a:t>
            </a:r>
            <a:r>
              <a:rPr lang="en-US" dirty="0" err="1"/>
              <a:t>için</a:t>
            </a:r>
            <a:r>
              <a:rPr lang="en-US" dirty="0"/>
              <a:t> </a:t>
            </a:r>
            <a:r>
              <a:rPr lang="en-US" dirty="0" err="1"/>
              <a:t>yazılımın</a:t>
            </a:r>
            <a:r>
              <a:rPr lang="en-US" dirty="0"/>
              <a:t> </a:t>
            </a:r>
            <a:r>
              <a:rPr lang="en-US" dirty="0" err="1"/>
              <a:t>doğru</a:t>
            </a:r>
            <a:r>
              <a:rPr lang="en-US" dirty="0"/>
              <a:t> </a:t>
            </a:r>
            <a:r>
              <a:rPr lang="en-US" dirty="0" err="1"/>
              <a:t>şekilde</a:t>
            </a:r>
            <a:r>
              <a:rPr lang="en-US" dirty="0"/>
              <a:t> </a:t>
            </a:r>
            <a:r>
              <a:rPr lang="en-US" dirty="0" err="1"/>
              <a:t>geliştirilmesini</a:t>
            </a:r>
            <a:r>
              <a:rPr lang="en-US" dirty="0"/>
              <a:t> </a:t>
            </a:r>
            <a:r>
              <a:rPr lang="en-US" dirty="0" err="1"/>
              <a:t>sağlar</a:t>
            </a:r>
            <a:r>
              <a:rPr lang="en-US" dirty="0"/>
              <a:t>. Bu da </a:t>
            </a:r>
            <a:r>
              <a:rPr lang="en-US" dirty="0" err="1"/>
              <a:t>müşteri</a:t>
            </a:r>
            <a:r>
              <a:rPr lang="en-US" dirty="0"/>
              <a:t> </a:t>
            </a:r>
            <a:r>
              <a:rPr lang="en-US" dirty="0" err="1"/>
              <a:t>memnuniyetini</a:t>
            </a:r>
            <a:r>
              <a:rPr lang="en-US" dirty="0"/>
              <a:t> </a:t>
            </a:r>
            <a:r>
              <a:rPr lang="en-US" dirty="0" err="1"/>
              <a:t>artırır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müşteri</a:t>
            </a:r>
            <a:r>
              <a:rPr lang="en-US" dirty="0"/>
              <a:t> </a:t>
            </a:r>
            <a:r>
              <a:rPr lang="en-US" dirty="0" err="1"/>
              <a:t>sadakatini</a:t>
            </a:r>
            <a:r>
              <a:rPr lang="en-US" dirty="0"/>
              <a:t> </a:t>
            </a:r>
            <a:r>
              <a:rPr lang="en-US" dirty="0" err="1"/>
              <a:t>olumlu</a:t>
            </a:r>
            <a:r>
              <a:rPr lang="en-US" dirty="0"/>
              <a:t> </a:t>
            </a:r>
            <a:r>
              <a:rPr lang="en-US" dirty="0" err="1"/>
              <a:t>yönde</a:t>
            </a:r>
            <a:r>
              <a:rPr lang="en-US" dirty="0"/>
              <a:t> </a:t>
            </a:r>
            <a:r>
              <a:rPr lang="en-US" dirty="0" err="1"/>
              <a:t>etkiler</a:t>
            </a:r>
            <a:r>
              <a:rPr lang="en-US" dirty="0"/>
              <a:t>.</a:t>
            </a:r>
          </a:p>
          <a:p>
            <a:r>
              <a:rPr lang="en-US" dirty="0" err="1"/>
              <a:t>SDLC'nin</a:t>
            </a:r>
            <a:r>
              <a:rPr lang="en-US" dirty="0"/>
              <a:t> </a:t>
            </a:r>
            <a:r>
              <a:rPr lang="en-US" dirty="0" err="1"/>
              <a:t>önemi</a:t>
            </a:r>
            <a:r>
              <a:rPr lang="en-US" dirty="0"/>
              <a:t>, </a:t>
            </a:r>
            <a:r>
              <a:rPr lang="en-US" dirty="0" err="1"/>
              <a:t>yazılım</a:t>
            </a:r>
            <a:r>
              <a:rPr lang="en-US" dirty="0"/>
              <a:t> </a:t>
            </a:r>
            <a:r>
              <a:rPr lang="en-US" dirty="0" err="1"/>
              <a:t>projelerinin</a:t>
            </a:r>
            <a:r>
              <a:rPr lang="en-US" dirty="0"/>
              <a:t> </a:t>
            </a:r>
            <a:r>
              <a:rPr lang="en-US" dirty="0" err="1"/>
              <a:t>planlı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yapılandırılmış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şekilde</a:t>
            </a:r>
            <a:r>
              <a:rPr lang="en-US" dirty="0"/>
              <a:t> </a:t>
            </a:r>
            <a:r>
              <a:rPr lang="en-US" dirty="0" err="1"/>
              <a:t>yönetilmesini</a:t>
            </a:r>
            <a:r>
              <a:rPr lang="en-US" dirty="0"/>
              <a:t> </a:t>
            </a:r>
            <a:r>
              <a:rPr lang="en-US" dirty="0" err="1"/>
              <a:t>sağlaması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yazılım</a:t>
            </a:r>
            <a:r>
              <a:rPr lang="en-US" dirty="0"/>
              <a:t> </a:t>
            </a:r>
            <a:r>
              <a:rPr lang="en-US" dirty="0" err="1"/>
              <a:t>kalitesini</a:t>
            </a:r>
            <a:r>
              <a:rPr lang="en-US" dirty="0"/>
              <a:t> </a:t>
            </a:r>
            <a:r>
              <a:rPr lang="en-US" dirty="0" err="1"/>
              <a:t>artırarak</a:t>
            </a:r>
            <a:r>
              <a:rPr lang="en-US" dirty="0"/>
              <a:t> </a:t>
            </a:r>
            <a:r>
              <a:rPr lang="en-US" dirty="0" err="1"/>
              <a:t>başarılı</a:t>
            </a:r>
            <a:r>
              <a:rPr lang="en-US" dirty="0"/>
              <a:t> </a:t>
            </a:r>
            <a:r>
              <a:rPr lang="en-US" dirty="0" err="1"/>
              <a:t>sonuçlar</a:t>
            </a:r>
            <a:r>
              <a:rPr lang="en-US" dirty="0"/>
              <a:t> </a:t>
            </a:r>
            <a:r>
              <a:rPr lang="en-US" dirty="0" err="1"/>
              <a:t>elde</a:t>
            </a:r>
            <a:r>
              <a:rPr lang="en-US" dirty="0"/>
              <a:t> </a:t>
            </a:r>
            <a:r>
              <a:rPr lang="en-US" dirty="0" err="1"/>
              <a:t>etmeyi</a:t>
            </a:r>
            <a:r>
              <a:rPr lang="en-US" dirty="0"/>
              <a:t> </a:t>
            </a:r>
            <a:r>
              <a:rPr lang="en-US" dirty="0" err="1"/>
              <a:t>hedeflemesidir</a:t>
            </a:r>
            <a:r>
              <a:rPr lang="en-US" dirty="0"/>
              <a:t>. </a:t>
            </a:r>
            <a:r>
              <a:rPr lang="en-US" dirty="0" err="1"/>
              <a:t>Ayrıca</a:t>
            </a:r>
            <a:r>
              <a:rPr lang="en-US" dirty="0"/>
              <a:t>, </a:t>
            </a:r>
            <a:r>
              <a:rPr lang="en-US" dirty="0" err="1"/>
              <a:t>proje</a:t>
            </a:r>
            <a:r>
              <a:rPr lang="en-US" dirty="0"/>
              <a:t> </a:t>
            </a:r>
            <a:r>
              <a:rPr lang="en-US" dirty="0" err="1"/>
              <a:t>sürecinde</a:t>
            </a:r>
            <a:r>
              <a:rPr lang="en-US" dirty="0"/>
              <a:t> </a:t>
            </a:r>
            <a:r>
              <a:rPr lang="en-US" dirty="0" err="1"/>
              <a:t>risklerin</a:t>
            </a:r>
            <a:r>
              <a:rPr lang="en-US" dirty="0"/>
              <a:t> </a:t>
            </a:r>
            <a:r>
              <a:rPr lang="en-US" dirty="0" err="1"/>
              <a:t>azaltılması</a:t>
            </a:r>
            <a:r>
              <a:rPr lang="en-US" dirty="0"/>
              <a:t>, </a:t>
            </a:r>
            <a:r>
              <a:rPr lang="en-US" dirty="0" err="1"/>
              <a:t>iletişimin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işbirliğinin</a:t>
            </a:r>
            <a:r>
              <a:rPr lang="en-US" dirty="0"/>
              <a:t> </a:t>
            </a:r>
            <a:r>
              <a:rPr lang="en-US" dirty="0" err="1"/>
              <a:t>desteklenmesi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müşteri</a:t>
            </a:r>
            <a:r>
              <a:rPr lang="en-US" dirty="0"/>
              <a:t> </a:t>
            </a:r>
            <a:r>
              <a:rPr lang="en-US" dirty="0" err="1"/>
              <a:t>memnuniyetinin</a:t>
            </a:r>
            <a:r>
              <a:rPr lang="en-US" dirty="0"/>
              <a:t> </a:t>
            </a:r>
            <a:r>
              <a:rPr lang="en-US" dirty="0" err="1"/>
              <a:t>sağlanması</a:t>
            </a:r>
            <a:r>
              <a:rPr lang="en-US" dirty="0"/>
              <a:t> </a:t>
            </a:r>
            <a:r>
              <a:rPr lang="en-US" dirty="0" err="1"/>
              <a:t>gibi</a:t>
            </a:r>
            <a:r>
              <a:rPr lang="en-US" dirty="0"/>
              <a:t> </a:t>
            </a:r>
            <a:r>
              <a:rPr lang="en-US" dirty="0" err="1"/>
              <a:t>faydaları</a:t>
            </a:r>
            <a:r>
              <a:rPr lang="en-US" dirty="0"/>
              <a:t> </a:t>
            </a:r>
            <a:r>
              <a:rPr lang="en-US" dirty="0" err="1"/>
              <a:t>vardır</a:t>
            </a:r>
            <a:r>
              <a:rPr lang="en-US" dirty="0"/>
              <a:t>.</a:t>
            </a:r>
            <a:endParaRPr lang="en-TR" dirty="0"/>
          </a:p>
        </p:txBody>
      </p:sp>
    </p:spTree>
    <p:extLst>
      <p:ext uri="{BB962C8B-B14F-4D97-AF65-F5344CB8AC3E}">
        <p14:creationId xmlns:p14="http://schemas.microsoft.com/office/powerpoint/2010/main" val="305334955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DD024-16A6-D0E4-B7F2-71B0E84BB9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latin typeface="Arial Rounded MT Bold" panose="020F0704030504030204" pitchFamily="34" charset="77"/>
              </a:rPr>
              <a:t>SDLC </a:t>
            </a:r>
            <a:r>
              <a:rPr lang="en-US" sz="2400" dirty="0" err="1">
                <a:latin typeface="Arial Rounded MT Bold" panose="020F0704030504030204" pitchFamily="34" charset="77"/>
              </a:rPr>
              <a:t>Giriş</a:t>
            </a:r>
            <a:br>
              <a:rPr lang="en-US" sz="2400" dirty="0">
                <a:latin typeface="Arial Rounded MT Bold" panose="020F0704030504030204" pitchFamily="34" charset="77"/>
              </a:rPr>
            </a:br>
            <a:r>
              <a:rPr lang="en-US" sz="2400" dirty="0" err="1">
                <a:solidFill>
                  <a:srgbClr val="FF0000"/>
                </a:solidFill>
                <a:latin typeface="Arial Rounded MT Bold" panose="020F0704030504030204" pitchFamily="34" charset="77"/>
              </a:rPr>
              <a:t>SDLC'nin</a:t>
            </a:r>
            <a:r>
              <a:rPr lang="en-US" sz="2400" dirty="0">
                <a:solidFill>
                  <a:srgbClr val="FF0000"/>
                </a:solidFill>
                <a:latin typeface="Arial Rounded MT Bold" panose="020F0704030504030204" pitchFamily="34" charset="77"/>
              </a:rPr>
              <a:t> </a:t>
            </a:r>
            <a:r>
              <a:rPr lang="en-US" sz="2400" dirty="0" err="1">
                <a:solidFill>
                  <a:srgbClr val="FF0000"/>
                </a:solidFill>
                <a:latin typeface="Arial Rounded MT Bold" panose="020F0704030504030204" pitchFamily="34" charset="77"/>
              </a:rPr>
              <a:t>temel</a:t>
            </a:r>
            <a:r>
              <a:rPr lang="en-US" sz="2400" dirty="0">
                <a:solidFill>
                  <a:srgbClr val="FF0000"/>
                </a:solidFill>
                <a:latin typeface="Arial Rounded MT Bold" panose="020F0704030504030204" pitchFamily="34" charset="77"/>
              </a:rPr>
              <a:t> </a:t>
            </a:r>
            <a:r>
              <a:rPr lang="en-US" sz="2400" dirty="0" err="1">
                <a:solidFill>
                  <a:srgbClr val="FF0000"/>
                </a:solidFill>
                <a:latin typeface="Arial Rounded MT Bold" panose="020F0704030504030204" pitchFamily="34" charset="77"/>
              </a:rPr>
              <a:t>aşamaları</a:t>
            </a:r>
            <a:r>
              <a:rPr lang="en-US" sz="2400" dirty="0">
                <a:solidFill>
                  <a:srgbClr val="FF0000"/>
                </a:solidFill>
                <a:latin typeface="Arial Rounded MT Bold" panose="020F0704030504030204" pitchFamily="34" charset="77"/>
              </a:rPr>
              <a:t> </a:t>
            </a:r>
            <a:r>
              <a:rPr lang="en-US" sz="2400" dirty="0" err="1">
                <a:solidFill>
                  <a:srgbClr val="FF0000"/>
                </a:solidFill>
                <a:latin typeface="Arial Rounded MT Bold" panose="020F0704030504030204" pitchFamily="34" charset="77"/>
              </a:rPr>
              <a:t>nelerdir</a:t>
            </a:r>
            <a:r>
              <a:rPr lang="en-US" sz="2400" dirty="0">
                <a:solidFill>
                  <a:srgbClr val="FF0000"/>
                </a:solidFill>
                <a:latin typeface="Arial Rounded MT Bold" panose="020F0704030504030204" pitchFamily="34" charset="77"/>
              </a:rPr>
              <a:t>?</a:t>
            </a:r>
            <a:endParaRPr lang="en-TR" sz="2400" dirty="0">
              <a:solidFill>
                <a:srgbClr val="FF0000"/>
              </a:solidFill>
              <a:latin typeface="Arial Rounded MT Bold" panose="020F0704030504030204" pitchFamily="34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0469C9-BF02-756E-3986-972D0CEB4F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r>
              <a:rPr lang="en-US" dirty="0" err="1"/>
              <a:t>İhtiyaç</a:t>
            </a:r>
            <a:r>
              <a:rPr lang="en-US" dirty="0"/>
              <a:t> </a:t>
            </a:r>
            <a:r>
              <a:rPr lang="en-US" dirty="0" err="1"/>
              <a:t>Analizi</a:t>
            </a:r>
            <a:r>
              <a:rPr lang="en-US" dirty="0"/>
              <a:t>: Bu </a:t>
            </a:r>
            <a:r>
              <a:rPr lang="en-US" dirty="0" err="1"/>
              <a:t>aşamada</a:t>
            </a:r>
            <a:r>
              <a:rPr lang="en-US" dirty="0"/>
              <a:t>, </a:t>
            </a:r>
            <a:r>
              <a:rPr lang="en-US" dirty="0" err="1"/>
              <a:t>proje</a:t>
            </a:r>
            <a:r>
              <a:rPr lang="en-US" dirty="0"/>
              <a:t> </a:t>
            </a:r>
            <a:r>
              <a:rPr lang="en-US" dirty="0" err="1"/>
              <a:t>gereksinimlerinin</a:t>
            </a:r>
            <a:r>
              <a:rPr lang="en-US" dirty="0"/>
              <a:t> </a:t>
            </a:r>
            <a:r>
              <a:rPr lang="en-US" dirty="0" err="1"/>
              <a:t>belirlenmesi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analiz</a:t>
            </a:r>
            <a:r>
              <a:rPr lang="en-US" dirty="0"/>
              <a:t> </a:t>
            </a:r>
            <a:r>
              <a:rPr lang="en-US" dirty="0" err="1"/>
              <a:t>edilmesi</a:t>
            </a:r>
            <a:r>
              <a:rPr lang="en-US" dirty="0"/>
              <a:t> </a:t>
            </a:r>
            <a:r>
              <a:rPr lang="en-US" dirty="0" err="1"/>
              <a:t>yapılır</a:t>
            </a:r>
            <a:r>
              <a:rPr lang="en-US" dirty="0"/>
              <a:t>. </a:t>
            </a:r>
            <a:r>
              <a:rPr lang="en-US" dirty="0" err="1"/>
              <a:t>Müşteri</a:t>
            </a:r>
            <a:r>
              <a:rPr lang="en-US" dirty="0"/>
              <a:t> </a:t>
            </a:r>
            <a:r>
              <a:rPr lang="en-US" dirty="0" err="1"/>
              <a:t>ihtiyaçları</a:t>
            </a:r>
            <a:r>
              <a:rPr lang="en-US" dirty="0"/>
              <a:t>, </a:t>
            </a:r>
            <a:r>
              <a:rPr lang="en-US" dirty="0" err="1"/>
              <a:t>hedefler</a:t>
            </a:r>
            <a:r>
              <a:rPr lang="en-US" dirty="0"/>
              <a:t>, </a:t>
            </a:r>
            <a:r>
              <a:rPr lang="en-US" dirty="0" err="1"/>
              <a:t>kullanıcı</a:t>
            </a:r>
            <a:r>
              <a:rPr lang="en-US" dirty="0"/>
              <a:t> </a:t>
            </a:r>
            <a:r>
              <a:rPr lang="en-US" dirty="0" err="1"/>
              <a:t>gereksinimleri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iş</a:t>
            </a:r>
            <a:r>
              <a:rPr lang="en-US" dirty="0"/>
              <a:t> </a:t>
            </a:r>
            <a:r>
              <a:rPr lang="en-US" dirty="0" err="1"/>
              <a:t>süreçleri</a:t>
            </a:r>
            <a:r>
              <a:rPr lang="en-US" dirty="0"/>
              <a:t> </a:t>
            </a:r>
            <a:r>
              <a:rPr lang="en-US" dirty="0" err="1"/>
              <a:t>göz</a:t>
            </a:r>
            <a:r>
              <a:rPr lang="en-US" dirty="0"/>
              <a:t> </a:t>
            </a:r>
            <a:r>
              <a:rPr lang="en-US" dirty="0" err="1"/>
              <a:t>önünde</a:t>
            </a:r>
            <a:r>
              <a:rPr lang="en-US" dirty="0"/>
              <a:t> </a:t>
            </a:r>
            <a:r>
              <a:rPr lang="en-US" dirty="0" err="1"/>
              <a:t>bulundurulur</a:t>
            </a:r>
            <a:r>
              <a:rPr lang="en-US" dirty="0"/>
              <a:t>. Bu </a:t>
            </a:r>
            <a:r>
              <a:rPr lang="en-US" dirty="0" err="1"/>
              <a:t>aşamada</a:t>
            </a:r>
            <a:r>
              <a:rPr lang="en-US" dirty="0"/>
              <a:t>, </a:t>
            </a:r>
            <a:r>
              <a:rPr lang="en-US" dirty="0" err="1"/>
              <a:t>projenin</a:t>
            </a:r>
            <a:r>
              <a:rPr lang="en-US" dirty="0"/>
              <a:t> </a:t>
            </a:r>
            <a:r>
              <a:rPr lang="en-US" dirty="0" err="1"/>
              <a:t>kapsamı</a:t>
            </a:r>
            <a:r>
              <a:rPr lang="en-US" dirty="0"/>
              <a:t>, </a:t>
            </a:r>
            <a:r>
              <a:rPr lang="en-US" dirty="0" err="1"/>
              <a:t>hedefleri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beklenen</a:t>
            </a:r>
            <a:r>
              <a:rPr lang="en-US" dirty="0"/>
              <a:t> </a:t>
            </a:r>
            <a:r>
              <a:rPr lang="en-US" dirty="0" err="1"/>
              <a:t>sonuçları</a:t>
            </a:r>
            <a:r>
              <a:rPr lang="en-US" dirty="0"/>
              <a:t> </a:t>
            </a:r>
            <a:r>
              <a:rPr lang="en-US" dirty="0" err="1"/>
              <a:t>belirlenir</a:t>
            </a:r>
            <a:r>
              <a:rPr lang="en-US" dirty="0"/>
              <a:t>.</a:t>
            </a:r>
          </a:p>
          <a:p>
            <a:r>
              <a:rPr lang="en-US" dirty="0" err="1"/>
              <a:t>Tasarım</a:t>
            </a:r>
            <a:r>
              <a:rPr lang="en-US" dirty="0"/>
              <a:t>: </a:t>
            </a:r>
            <a:r>
              <a:rPr lang="en-US" dirty="0" err="1"/>
              <a:t>İhtiyaç</a:t>
            </a:r>
            <a:r>
              <a:rPr lang="en-US" dirty="0"/>
              <a:t> </a:t>
            </a:r>
            <a:r>
              <a:rPr lang="en-US" dirty="0" err="1"/>
              <a:t>analizi</a:t>
            </a:r>
            <a:r>
              <a:rPr lang="en-US" dirty="0"/>
              <a:t> </a:t>
            </a:r>
            <a:r>
              <a:rPr lang="en-US" dirty="0" err="1"/>
              <a:t>sonuçlarına</a:t>
            </a:r>
            <a:r>
              <a:rPr lang="en-US" dirty="0"/>
              <a:t> </a:t>
            </a:r>
            <a:r>
              <a:rPr lang="en-US" dirty="0" err="1"/>
              <a:t>dayanarak</a:t>
            </a:r>
            <a:r>
              <a:rPr lang="en-US" dirty="0"/>
              <a:t>, </a:t>
            </a:r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yazılım</a:t>
            </a:r>
            <a:r>
              <a:rPr lang="en-US" dirty="0"/>
              <a:t> </a:t>
            </a:r>
            <a:r>
              <a:rPr lang="en-US" dirty="0" err="1"/>
              <a:t>tasarımı</a:t>
            </a:r>
            <a:r>
              <a:rPr lang="en-US" dirty="0"/>
              <a:t> </a:t>
            </a:r>
            <a:r>
              <a:rPr lang="en-US" dirty="0" err="1"/>
              <a:t>yapılır</a:t>
            </a:r>
            <a:r>
              <a:rPr lang="en-US" dirty="0"/>
              <a:t>. Bu </a:t>
            </a:r>
            <a:r>
              <a:rPr lang="en-US" dirty="0" err="1"/>
              <a:t>aşamada</a:t>
            </a:r>
            <a:r>
              <a:rPr lang="en-US" dirty="0"/>
              <a:t>, </a:t>
            </a:r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bileşenleri</a:t>
            </a:r>
            <a:r>
              <a:rPr lang="en-US" dirty="0"/>
              <a:t>, </a:t>
            </a:r>
            <a:r>
              <a:rPr lang="en-US" dirty="0" err="1"/>
              <a:t>veritabanı</a:t>
            </a:r>
            <a:r>
              <a:rPr lang="en-US" dirty="0"/>
              <a:t> </a:t>
            </a:r>
            <a:r>
              <a:rPr lang="en-US" dirty="0" err="1"/>
              <a:t>tasarımı</a:t>
            </a:r>
            <a:r>
              <a:rPr lang="en-US" dirty="0"/>
              <a:t>, </a:t>
            </a:r>
            <a:r>
              <a:rPr lang="en-US" dirty="0" err="1"/>
              <a:t>algoritma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veri</a:t>
            </a:r>
            <a:r>
              <a:rPr lang="en-US" dirty="0"/>
              <a:t> </a:t>
            </a:r>
            <a:r>
              <a:rPr lang="en-US" dirty="0" err="1"/>
              <a:t>yapıları</a:t>
            </a:r>
            <a:r>
              <a:rPr lang="en-US" dirty="0"/>
              <a:t> </a:t>
            </a:r>
            <a:r>
              <a:rPr lang="en-US" dirty="0" err="1"/>
              <a:t>gibi</a:t>
            </a:r>
            <a:r>
              <a:rPr lang="en-US" dirty="0"/>
              <a:t> </a:t>
            </a:r>
            <a:r>
              <a:rPr lang="en-US" dirty="0" err="1"/>
              <a:t>teknik</a:t>
            </a:r>
            <a:r>
              <a:rPr lang="en-US" dirty="0"/>
              <a:t> </a:t>
            </a:r>
            <a:r>
              <a:rPr lang="en-US" dirty="0" err="1"/>
              <a:t>detaylar</a:t>
            </a:r>
            <a:r>
              <a:rPr lang="en-US" dirty="0"/>
              <a:t> </a:t>
            </a:r>
            <a:r>
              <a:rPr lang="en-US" dirty="0" err="1"/>
              <a:t>ele</a:t>
            </a:r>
            <a:r>
              <a:rPr lang="en-US" dirty="0"/>
              <a:t> </a:t>
            </a:r>
            <a:r>
              <a:rPr lang="en-US" dirty="0" err="1"/>
              <a:t>alınır</a:t>
            </a:r>
            <a:r>
              <a:rPr lang="en-US" dirty="0"/>
              <a:t>. </a:t>
            </a:r>
            <a:r>
              <a:rPr lang="en-US" dirty="0" err="1"/>
              <a:t>Tasarım</a:t>
            </a:r>
            <a:r>
              <a:rPr lang="en-US" dirty="0"/>
              <a:t> </a:t>
            </a:r>
            <a:r>
              <a:rPr lang="en-US" dirty="0" err="1"/>
              <a:t>aşamasında</a:t>
            </a:r>
            <a:r>
              <a:rPr lang="en-US" dirty="0"/>
              <a:t>, </a:t>
            </a:r>
            <a:r>
              <a:rPr lang="en-US" dirty="0" err="1"/>
              <a:t>yazılımın</a:t>
            </a:r>
            <a:r>
              <a:rPr lang="en-US" dirty="0"/>
              <a:t> </a:t>
            </a:r>
            <a:r>
              <a:rPr lang="en-US" dirty="0" err="1"/>
              <a:t>mimarisi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işleyişi</a:t>
            </a:r>
            <a:r>
              <a:rPr lang="en-US" dirty="0"/>
              <a:t> </a:t>
            </a:r>
            <a:r>
              <a:rPr lang="en-US" dirty="0" err="1"/>
              <a:t>belirlenir</a:t>
            </a:r>
            <a:r>
              <a:rPr lang="en-US" dirty="0"/>
              <a:t>.</a:t>
            </a:r>
          </a:p>
          <a:p>
            <a:r>
              <a:rPr lang="en-US" dirty="0" err="1"/>
              <a:t>Geliştirme</a:t>
            </a:r>
            <a:r>
              <a:rPr lang="en-US" dirty="0"/>
              <a:t>: </a:t>
            </a:r>
            <a:r>
              <a:rPr lang="en-US" dirty="0" err="1"/>
              <a:t>Tasarım</a:t>
            </a:r>
            <a:r>
              <a:rPr lang="en-US" dirty="0"/>
              <a:t> </a:t>
            </a:r>
            <a:r>
              <a:rPr lang="en-US" dirty="0" err="1"/>
              <a:t>aşamasında</a:t>
            </a:r>
            <a:r>
              <a:rPr lang="en-US" dirty="0"/>
              <a:t> </a:t>
            </a:r>
            <a:r>
              <a:rPr lang="en-US" dirty="0" err="1"/>
              <a:t>belirlenen</a:t>
            </a:r>
            <a:r>
              <a:rPr lang="en-US" dirty="0"/>
              <a:t> </a:t>
            </a:r>
            <a:r>
              <a:rPr lang="en-US" dirty="0" err="1"/>
              <a:t>özelliklere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gereksinimlere</a:t>
            </a:r>
            <a:r>
              <a:rPr lang="en-US" dirty="0"/>
              <a:t> </a:t>
            </a:r>
            <a:r>
              <a:rPr lang="en-US" dirty="0" err="1"/>
              <a:t>göre</a:t>
            </a:r>
            <a:r>
              <a:rPr lang="en-US" dirty="0"/>
              <a:t> </a:t>
            </a:r>
            <a:r>
              <a:rPr lang="en-US" dirty="0" err="1"/>
              <a:t>yazılım</a:t>
            </a:r>
            <a:r>
              <a:rPr lang="en-US" dirty="0"/>
              <a:t> </a:t>
            </a:r>
            <a:r>
              <a:rPr lang="en-US" dirty="0" err="1"/>
              <a:t>kodları</a:t>
            </a:r>
            <a:r>
              <a:rPr lang="en-US" dirty="0"/>
              <a:t> </a:t>
            </a:r>
            <a:r>
              <a:rPr lang="en-US" dirty="0" err="1"/>
              <a:t>oluşturulur</a:t>
            </a:r>
            <a:r>
              <a:rPr lang="en-US" dirty="0"/>
              <a:t>. </a:t>
            </a:r>
            <a:r>
              <a:rPr lang="en-US" dirty="0" err="1"/>
              <a:t>Geliştirme</a:t>
            </a:r>
            <a:r>
              <a:rPr lang="en-US" dirty="0"/>
              <a:t> </a:t>
            </a:r>
            <a:r>
              <a:rPr lang="en-US" dirty="0" err="1"/>
              <a:t>sürecinde</a:t>
            </a:r>
            <a:r>
              <a:rPr lang="en-US" dirty="0"/>
              <a:t>, </a:t>
            </a:r>
            <a:r>
              <a:rPr lang="en-US" dirty="0" err="1"/>
              <a:t>programlama</a:t>
            </a:r>
            <a:r>
              <a:rPr lang="en-US" dirty="0"/>
              <a:t> </a:t>
            </a:r>
            <a:r>
              <a:rPr lang="en-US" dirty="0" err="1"/>
              <a:t>dilleri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geliştirme</a:t>
            </a:r>
            <a:r>
              <a:rPr lang="en-US" dirty="0"/>
              <a:t> </a:t>
            </a:r>
            <a:r>
              <a:rPr lang="en-US" dirty="0" err="1"/>
              <a:t>araçları</a:t>
            </a:r>
            <a:r>
              <a:rPr lang="en-US" dirty="0"/>
              <a:t> </a:t>
            </a:r>
            <a:r>
              <a:rPr lang="en-US" dirty="0" err="1"/>
              <a:t>kullanılarak</a:t>
            </a:r>
            <a:r>
              <a:rPr lang="en-US" dirty="0"/>
              <a:t> </a:t>
            </a:r>
            <a:r>
              <a:rPr lang="en-US" dirty="0" err="1"/>
              <a:t>yazılım</a:t>
            </a:r>
            <a:r>
              <a:rPr lang="en-US" dirty="0"/>
              <a:t> </a:t>
            </a:r>
            <a:r>
              <a:rPr lang="en-US" dirty="0" err="1"/>
              <a:t>bileşenleri</a:t>
            </a:r>
            <a:r>
              <a:rPr lang="en-US" dirty="0"/>
              <a:t> </a:t>
            </a:r>
            <a:r>
              <a:rPr lang="en-US" dirty="0" err="1"/>
              <a:t>oluşturulur</a:t>
            </a:r>
            <a:r>
              <a:rPr lang="en-US" dirty="0"/>
              <a:t>. </a:t>
            </a:r>
            <a:r>
              <a:rPr lang="en-US" dirty="0" err="1"/>
              <a:t>Geliştirme</a:t>
            </a:r>
            <a:r>
              <a:rPr lang="en-US" dirty="0"/>
              <a:t> </a:t>
            </a:r>
            <a:r>
              <a:rPr lang="en-US" dirty="0" err="1"/>
              <a:t>aşamasında</a:t>
            </a:r>
            <a:r>
              <a:rPr lang="en-US" dirty="0"/>
              <a:t>, </a:t>
            </a:r>
            <a:r>
              <a:rPr lang="en-US" dirty="0" err="1"/>
              <a:t>kodlama</a:t>
            </a:r>
            <a:r>
              <a:rPr lang="en-US" dirty="0"/>
              <a:t>, </a:t>
            </a:r>
            <a:r>
              <a:rPr lang="en-US" dirty="0" err="1"/>
              <a:t>birim</a:t>
            </a:r>
            <a:r>
              <a:rPr lang="en-US" dirty="0"/>
              <a:t> </a:t>
            </a:r>
            <a:r>
              <a:rPr lang="en-US" dirty="0" err="1"/>
              <a:t>testleri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sürüm</a:t>
            </a:r>
            <a:r>
              <a:rPr lang="en-US" dirty="0"/>
              <a:t> </a:t>
            </a:r>
            <a:r>
              <a:rPr lang="en-US" dirty="0" err="1"/>
              <a:t>kontrolü</a:t>
            </a:r>
            <a:r>
              <a:rPr lang="en-US" dirty="0"/>
              <a:t> </a:t>
            </a:r>
            <a:r>
              <a:rPr lang="en-US" dirty="0" err="1"/>
              <a:t>gibi</a:t>
            </a:r>
            <a:r>
              <a:rPr lang="en-US" dirty="0"/>
              <a:t> </a:t>
            </a:r>
            <a:r>
              <a:rPr lang="en-US" dirty="0" err="1"/>
              <a:t>işlemler</a:t>
            </a:r>
            <a:r>
              <a:rPr lang="en-US" dirty="0"/>
              <a:t> </a:t>
            </a:r>
            <a:r>
              <a:rPr lang="en-US" dirty="0" err="1"/>
              <a:t>gerçekleştirilir</a:t>
            </a:r>
            <a:r>
              <a:rPr lang="en-US" dirty="0"/>
              <a:t>.</a:t>
            </a:r>
          </a:p>
          <a:p>
            <a:r>
              <a:rPr lang="en-US" dirty="0"/>
              <a:t>Test </a:t>
            </a:r>
            <a:r>
              <a:rPr lang="en-US" dirty="0" err="1"/>
              <a:t>Etme</a:t>
            </a:r>
            <a:r>
              <a:rPr lang="en-US" dirty="0"/>
              <a:t>: </a:t>
            </a:r>
            <a:r>
              <a:rPr lang="en-US" dirty="0" err="1"/>
              <a:t>Yazılımın</a:t>
            </a:r>
            <a:r>
              <a:rPr lang="en-US" dirty="0"/>
              <a:t> </a:t>
            </a:r>
            <a:r>
              <a:rPr lang="en-US" dirty="0" err="1"/>
              <a:t>doğru</a:t>
            </a:r>
            <a:r>
              <a:rPr lang="en-US" dirty="0"/>
              <a:t> </a:t>
            </a:r>
            <a:r>
              <a:rPr lang="en-US" dirty="0" err="1"/>
              <a:t>çalıştığından</a:t>
            </a:r>
            <a:r>
              <a:rPr lang="en-US" dirty="0"/>
              <a:t> </a:t>
            </a:r>
            <a:r>
              <a:rPr lang="en-US" dirty="0" err="1"/>
              <a:t>emin</a:t>
            </a:r>
            <a:r>
              <a:rPr lang="en-US" dirty="0"/>
              <a:t> </a:t>
            </a:r>
            <a:r>
              <a:rPr lang="en-US" dirty="0" err="1"/>
              <a:t>olmak</a:t>
            </a:r>
            <a:r>
              <a:rPr lang="en-US" dirty="0"/>
              <a:t> </a:t>
            </a:r>
            <a:r>
              <a:rPr lang="en-US" dirty="0" err="1"/>
              <a:t>için</a:t>
            </a:r>
            <a:r>
              <a:rPr lang="en-US" dirty="0"/>
              <a:t> </a:t>
            </a:r>
            <a:r>
              <a:rPr lang="en-US" dirty="0" err="1"/>
              <a:t>testler</a:t>
            </a:r>
            <a:r>
              <a:rPr lang="en-US" dirty="0"/>
              <a:t> </a:t>
            </a:r>
            <a:r>
              <a:rPr lang="en-US" dirty="0" err="1"/>
              <a:t>yapılır</a:t>
            </a:r>
            <a:r>
              <a:rPr lang="en-US" dirty="0"/>
              <a:t>. Test </a:t>
            </a:r>
            <a:r>
              <a:rPr lang="en-US" dirty="0" err="1"/>
              <a:t>etme</a:t>
            </a:r>
            <a:r>
              <a:rPr lang="en-US" dirty="0"/>
              <a:t> </a:t>
            </a:r>
            <a:r>
              <a:rPr lang="en-US" dirty="0" err="1"/>
              <a:t>aşaması</a:t>
            </a:r>
            <a:r>
              <a:rPr lang="en-US" dirty="0"/>
              <a:t>, </a:t>
            </a:r>
            <a:r>
              <a:rPr lang="en-US" dirty="0" err="1"/>
              <a:t>yazılımın</a:t>
            </a:r>
            <a:r>
              <a:rPr lang="en-US" dirty="0"/>
              <a:t> </a:t>
            </a:r>
            <a:r>
              <a:rPr lang="en-US" dirty="0" err="1"/>
              <a:t>hatalarının</a:t>
            </a:r>
            <a:r>
              <a:rPr lang="en-US" dirty="0"/>
              <a:t> </a:t>
            </a:r>
            <a:r>
              <a:rPr lang="en-US" dirty="0" err="1"/>
              <a:t>tespit</a:t>
            </a:r>
            <a:r>
              <a:rPr lang="en-US" dirty="0"/>
              <a:t> </a:t>
            </a:r>
            <a:r>
              <a:rPr lang="en-US" dirty="0" err="1"/>
              <a:t>edilmesi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düzeltilmesini</a:t>
            </a:r>
            <a:r>
              <a:rPr lang="en-US" dirty="0"/>
              <a:t> </a:t>
            </a:r>
            <a:r>
              <a:rPr lang="en-US" dirty="0" err="1"/>
              <a:t>amaçlar</a:t>
            </a:r>
            <a:r>
              <a:rPr lang="en-US" dirty="0"/>
              <a:t>. </a:t>
            </a:r>
            <a:r>
              <a:rPr lang="en-US" dirty="0" err="1"/>
              <a:t>Farklı</a:t>
            </a:r>
            <a:r>
              <a:rPr lang="en-US" dirty="0"/>
              <a:t> test </a:t>
            </a:r>
            <a:r>
              <a:rPr lang="en-US" dirty="0" err="1"/>
              <a:t>seviyeleri</a:t>
            </a:r>
            <a:r>
              <a:rPr lang="en-US" dirty="0"/>
              <a:t>, test </a:t>
            </a:r>
            <a:r>
              <a:rPr lang="en-US" dirty="0" err="1"/>
              <a:t>senaryoları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veri</a:t>
            </a:r>
            <a:r>
              <a:rPr lang="en-US" dirty="0"/>
              <a:t> </a:t>
            </a:r>
            <a:r>
              <a:rPr lang="en-US" dirty="0" err="1"/>
              <a:t>setleri</a:t>
            </a:r>
            <a:r>
              <a:rPr lang="en-US" dirty="0"/>
              <a:t> </a:t>
            </a:r>
            <a:r>
              <a:rPr lang="en-US" dirty="0" err="1"/>
              <a:t>kullanılarak</a:t>
            </a:r>
            <a:r>
              <a:rPr lang="en-US" dirty="0"/>
              <a:t> </a:t>
            </a:r>
            <a:r>
              <a:rPr lang="en-US" dirty="0" err="1"/>
              <a:t>yazılımın</a:t>
            </a:r>
            <a:r>
              <a:rPr lang="en-US" dirty="0"/>
              <a:t> </a:t>
            </a:r>
            <a:r>
              <a:rPr lang="en-US" dirty="0" err="1"/>
              <a:t>kalitesi</a:t>
            </a:r>
            <a:r>
              <a:rPr lang="en-US" dirty="0"/>
              <a:t> </a:t>
            </a:r>
            <a:r>
              <a:rPr lang="en-US" dirty="0" err="1"/>
              <a:t>değerlendirilir</a:t>
            </a:r>
            <a:r>
              <a:rPr lang="en-US" dirty="0"/>
              <a:t>.</a:t>
            </a:r>
          </a:p>
          <a:p>
            <a:r>
              <a:rPr lang="en-US" dirty="0" err="1"/>
              <a:t>Dağıtım</a:t>
            </a:r>
            <a:r>
              <a:rPr lang="en-US" dirty="0"/>
              <a:t>: </a:t>
            </a:r>
            <a:r>
              <a:rPr lang="en-US" dirty="0" err="1"/>
              <a:t>Yazılım</a:t>
            </a:r>
            <a:r>
              <a:rPr lang="en-US" dirty="0"/>
              <a:t>, </a:t>
            </a:r>
            <a:r>
              <a:rPr lang="en-US" dirty="0" err="1"/>
              <a:t>canlı</a:t>
            </a:r>
            <a:r>
              <a:rPr lang="en-US" dirty="0"/>
              <a:t> </a:t>
            </a:r>
            <a:r>
              <a:rPr lang="en-US" dirty="0" err="1"/>
              <a:t>ortama</a:t>
            </a:r>
            <a:r>
              <a:rPr lang="en-US" dirty="0"/>
              <a:t> </a:t>
            </a:r>
            <a:r>
              <a:rPr lang="en-US" dirty="0" err="1"/>
              <a:t>dağıtılır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kullanılabilir</a:t>
            </a:r>
            <a:r>
              <a:rPr lang="en-US" dirty="0"/>
              <a:t> hale </a:t>
            </a:r>
            <a:r>
              <a:rPr lang="en-US" dirty="0" err="1"/>
              <a:t>getirilir</a:t>
            </a:r>
            <a:r>
              <a:rPr lang="en-US" dirty="0"/>
              <a:t>. </a:t>
            </a:r>
            <a:r>
              <a:rPr lang="en-US" dirty="0" err="1"/>
              <a:t>Kurulum</a:t>
            </a:r>
            <a:r>
              <a:rPr lang="en-US" dirty="0"/>
              <a:t>, </a:t>
            </a:r>
            <a:r>
              <a:rPr lang="en-US" dirty="0" err="1"/>
              <a:t>yapılandırma</a:t>
            </a:r>
            <a:r>
              <a:rPr lang="en-US" dirty="0"/>
              <a:t>, </a:t>
            </a:r>
            <a:r>
              <a:rPr lang="en-US" dirty="0" err="1"/>
              <a:t>veri</a:t>
            </a:r>
            <a:r>
              <a:rPr lang="en-US" dirty="0"/>
              <a:t> </a:t>
            </a:r>
            <a:r>
              <a:rPr lang="en-US" dirty="0" err="1"/>
              <a:t>taşıma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kullanıcı</a:t>
            </a:r>
            <a:r>
              <a:rPr lang="en-US" dirty="0"/>
              <a:t> </a:t>
            </a:r>
            <a:r>
              <a:rPr lang="en-US" dirty="0" err="1"/>
              <a:t>eğitimi</a:t>
            </a:r>
            <a:r>
              <a:rPr lang="en-US" dirty="0"/>
              <a:t> </a:t>
            </a:r>
            <a:r>
              <a:rPr lang="en-US" dirty="0" err="1"/>
              <a:t>gibi</a:t>
            </a:r>
            <a:r>
              <a:rPr lang="en-US" dirty="0"/>
              <a:t> </a:t>
            </a:r>
            <a:r>
              <a:rPr lang="en-US" dirty="0" err="1"/>
              <a:t>süreçler</a:t>
            </a:r>
            <a:r>
              <a:rPr lang="en-US" dirty="0"/>
              <a:t> </a:t>
            </a:r>
            <a:r>
              <a:rPr lang="en-US" dirty="0" err="1"/>
              <a:t>bu</a:t>
            </a:r>
            <a:r>
              <a:rPr lang="en-US" dirty="0"/>
              <a:t> </a:t>
            </a:r>
            <a:r>
              <a:rPr lang="en-US" dirty="0" err="1"/>
              <a:t>aşamada</a:t>
            </a:r>
            <a:r>
              <a:rPr lang="en-US" dirty="0"/>
              <a:t> </a:t>
            </a:r>
            <a:r>
              <a:rPr lang="en-US" dirty="0" err="1"/>
              <a:t>gerçekleştirilir</a:t>
            </a:r>
            <a:r>
              <a:rPr lang="en-US" dirty="0"/>
              <a:t>. </a:t>
            </a:r>
            <a:r>
              <a:rPr lang="en-US" dirty="0" err="1"/>
              <a:t>Yazılımın</a:t>
            </a:r>
            <a:r>
              <a:rPr lang="en-US" dirty="0"/>
              <a:t> </a:t>
            </a:r>
            <a:r>
              <a:rPr lang="en-US" dirty="0" err="1"/>
              <a:t>canlı</a:t>
            </a:r>
            <a:r>
              <a:rPr lang="en-US" dirty="0"/>
              <a:t> </a:t>
            </a:r>
            <a:r>
              <a:rPr lang="en-US" dirty="0" err="1"/>
              <a:t>ortama</a:t>
            </a:r>
            <a:r>
              <a:rPr lang="en-US" dirty="0"/>
              <a:t> </a:t>
            </a:r>
            <a:r>
              <a:rPr lang="en-US" dirty="0" err="1"/>
              <a:t>sorunsuz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şekilde</a:t>
            </a:r>
            <a:r>
              <a:rPr lang="en-US" dirty="0"/>
              <a:t> </a:t>
            </a:r>
            <a:r>
              <a:rPr lang="en-US" dirty="0" err="1"/>
              <a:t>dağıtılması</a:t>
            </a:r>
            <a:r>
              <a:rPr lang="en-US" dirty="0"/>
              <a:t> </a:t>
            </a:r>
            <a:r>
              <a:rPr lang="en-US" dirty="0" err="1"/>
              <a:t>sağlanır</a:t>
            </a:r>
            <a:r>
              <a:rPr lang="en-US" dirty="0"/>
              <a:t>.</a:t>
            </a:r>
          </a:p>
          <a:p>
            <a:r>
              <a:rPr lang="en-US" dirty="0" err="1"/>
              <a:t>Bakım</a:t>
            </a:r>
            <a:r>
              <a:rPr lang="en-US" dirty="0"/>
              <a:t>: </a:t>
            </a:r>
            <a:r>
              <a:rPr lang="en-US" dirty="0" err="1"/>
              <a:t>Yazılımın</a:t>
            </a:r>
            <a:r>
              <a:rPr lang="en-US" dirty="0"/>
              <a:t> </a:t>
            </a:r>
            <a:r>
              <a:rPr lang="en-US" dirty="0" err="1"/>
              <a:t>kullanım</a:t>
            </a:r>
            <a:r>
              <a:rPr lang="en-US" dirty="0"/>
              <a:t> </a:t>
            </a:r>
            <a:r>
              <a:rPr lang="en-US" dirty="0" err="1"/>
              <a:t>sürecinde</a:t>
            </a:r>
            <a:r>
              <a:rPr lang="en-US" dirty="0"/>
              <a:t> </a:t>
            </a:r>
            <a:r>
              <a:rPr lang="en-US" dirty="0" err="1"/>
              <a:t>ortaya</a:t>
            </a:r>
            <a:r>
              <a:rPr lang="en-US" dirty="0"/>
              <a:t> </a:t>
            </a:r>
            <a:r>
              <a:rPr lang="en-US" dirty="0" err="1"/>
              <a:t>çıkan</a:t>
            </a:r>
            <a:r>
              <a:rPr lang="en-US" dirty="0"/>
              <a:t> </a:t>
            </a:r>
            <a:r>
              <a:rPr lang="en-US" dirty="0" err="1"/>
              <a:t>hataların</a:t>
            </a:r>
            <a:r>
              <a:rPr lang="en-US" dirty="0"/>
              <a:t> </a:t>
            </a:r>
            <a:r>
              <a:rPr lang="en-US" dirty="0" err="1"/>
              <a:t>düzeltilmesi</a:t>
            </a:r>
            <a:r>
              <a:rPr lang="en-US" dirty="0"/>
              <a:t>, </a:t>
            </a:r>
            <a:r>
              <a:rPr lang="en-US" dirty="0" err="1"/>
              <a:t>güncellemelerin</a:t>
            </a:r>
            <a:r>
              <a:rPr lang="en-US" dirty="0"/>
              <a:t> </a:t>
            </a:r>
            <a:r>
              <a:rPr lang="en-US" dirty="0" err="1"/>
              <a:t>yapılması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performans</a:t>
            </a:r>
            <a:r>
              <a:rPr lang="en-US" dirty="0"/>
              <a:t> </a:t>
            </a:r>
            <a:r>
              <a:rPr lang="en-US" dirty="0" err="1"/>
              <a:t>iyileştirmelerinin</a:t>
            </a:r>
            <a:r>
              <a:rPr lang="en-US" dirty="0"/>
              <a:t> </a:t>
            </a:r>
            <a:r>
              <a:rPr lang="en-US" dirty="0" err="1"/>
              <a:t>gerçekleştirilmesi</a:t>
            </a:r>
            <a:r>
              <a:rPr lang="en-US" dirty="0"/>
              <a:t> </a:t>
            </a:r>
            <a:r>
              <a:rPr lang="en-US" dirty="0" err="1"/>
              <a:t>için</a:t>
            </a:r>
            <a:r>
              <a:rPr lang="en-US" dirty="0"/>
              <a:t> </a:t>
            </a:r>
            <a:r>
              <a:rPr lang="en-US" dirty="0" err="1"/>
              <a:t>bakım</a:t>
            </a:r>
            <a:r>
              <a:rPr lang="en-US" dirty="0"/>
              <a:t> </a:t>
            </a:r>
            <a:r>
              <a:rPr lang="en-US" dirty="0" err="1"/>
              <a:t>süreci</a:t>
            </a:r>
            <a:r>
              <a:rPr lang="en-US" dirty="0"/>
              <a:t> </a:t>
            </a:r>
            <a:r>
              <a:rPr lang="en-US" dirty="0" err="1"/>
              <a:t>uygulanır</a:t>
            </a:r>
            <a:r>
              <a:rPr lang="en-US" dirty="0"/>
              <a:t>. Bu </a:t>
            </a:r>
            <a:r>
              <a:rPr lang="en-US" dirty="0" err="1"/>
              <a:t>aşama</a:t>
            </a:r>
            <a:r>
              <a:rPr lang="en-US" dirty="0"/>
              <a:t>, </a:t>
            </a:r>
            <a:r>
              <a:rPr lang="en-US" dirty="0" err="1"/>
              <a:t>yazılımın</a:t>
            </a:r>
            <a:r>
              <a:rPr lang="en-US" dirty="0"/>
              <a:t> </a:t>
            </a:r>
            <a:r>
              <a:rPr lang="en-US" dirty="0" err="1"/>
              <a:t>kullanıcılar</a:t>
            </a:r>
            <a:r>
              <a:rPr lang="en-US" dirty="0"/>
              <a:t> </a:t>
            </a:r>
            <a:r>
              <a:rPr lang="en-US" dirty="0" err="1"/>
              <a:t>tarafından</a:t>
            </a:r>
            <a:r>
              <a:rPr lang="en-US" dirty="0"/>
              <a:t> </a:t>
            </a:r>
            <a:r>
              <a:rPr lang="en-US" dirty="0" err="1"/>
              <a:t>sürekli</a:t>
            </a:r>
            <a:r>
              <a:rPr lang="en-US" dirty="0"/>
              <a:t> </a:t>
            </a:r>
            <a:r>
              <a:rPr lang="en-US" dirty="0" err="1"/>
              <a:t>olarak</a:t>
            </a:r>
            <a:r>
              <a:rPr lang="en-US" dirty="0"/>
              <a:t> </a:t>
            </a:r>
            <a:r>
              <a:rPr lang="en-US" dirty="0" err="1"/>
              <a:t>desteklenmesini</a:t>
            </a:r>
            <a:r>
              <a:rPr lang="en-US" dirty="0"/>
              <a:t> </a:t>
            </a:r>
            <a:r>
              <a:rPr lang="en-US" dirty="0" err="1"/>
              <a:t>sağlar</a:t>
            </a:r>
            <a:r>
              <a:rPr lang="en-US" dirty="0"/>
              <a:t>.</a:t>
            </a:r>
          </a:p>
          <a:p>
            <a:r>
              <a:rPr lang="en-US" dirty="0"/>
              <a:t>Bu </a:t>
            </a:r>
            <a:r>
              <a:rPr lang="en-US" dirty="0" err="1"/>
              <a:t>temel</a:t>
            </a:r>
            <a:r>
              <a:rPr lang="en-US" dirty="0"/>
              <a:t> </a:t>
            </a:r>
            <a:r>
              <a:rPr lang="en-US" dirty="0" err="1"/>
              <a:t>aşamalar</a:t>
            </a:r>
            <a:r>
              <a:rPr lang="en-US" dirty="0"/>
              <a:t>, SDLC </a:t>
            </a:r>
            <a:r>
              <a:rPr lang="en-US" dirty="0" err="1"/>
              <a:t>sürecini</a:t>
            </a:r>
            <a:r>
              <a:rPr lang="en-US" dirty="0"/>
              <a:t> </a:t>
            </a:r>
            <a:r>
              <a:rPr lang="en-US" dirty="0" err="1"/>
              <a:t>başından</a:t>
            </a:r>
            <a:r>
              <a:rPr lang="en-US" dirty="0"/>
              <a:t> </a:t>
            </a:r>
            <a:r>
              <a:rPr lang="en-US" dirty="0" err="1"/>
              <a:t>sonuna</a:t>
            </a:r>
            <a:r>
              <a:rPr lang="en-US" dirty="0"/>
              <a:t> </a:t>
            </a:r>
            <a:r>
              <a:rPr lang="en-US" dirty="0" err="1"/>
              <a:t>kadar</a:t>
            </a:r>
            <a:r>
              <a:rPr lang="en-US" dirty="0"/>
              <a:t> </a:t>
            </a:r>
            <a:r>
              <a:rPr lang="en-US" dirty="0" err="1"/>
              <a:t>kapsayan</a:t>
            </a:r>
            <a:r>
              <a:rPr lang="en-US" dirty="0"/>
              <a:t> </a:t>
            </a:r>
            <a:r>
              <a:rPr lang="en-US" dirty="0" err="1"/>
              <a:t>adımları</a:t>
            </a:r>
            <a:r>
              <a:rPr lang="en-US" dirty="0"/>
              <a:t> </a:t>
            </a:r>
            <a:r>
              <a:rPr lang="en-US" dirty="0" err="1"/>
              <a:t>temsil</a:t>
            </a:r>
            <a:r>
              <a:rPr lang="en-US" dirty="0"/>
              <a:t> </a:t>
            </a:r>
            <a:r>
              <a:rPr lang="en-US" dirty="0" err="1"/>
              <a:t>eder</a:t>
            </a:r>
            <a:r>
              <a:rPr lang="en-US" dirty="0"/>
              <a:t>. Her </a:t>
            </a:r>
            <a:r>
              <a:rPr lang="en-US" dirty="0" err="1"/>
              <a:t>aşama</a:t>
            </a:r>
            <a:r>
              <a:rPr lang="en-US" dirty="0"/>
              <a:t>, </a:t>
            </a:r>
            <a:r>
              <a:rPr lang="en-US" dirty="0" err="1"/>
              <a:t>yazılım</a:t>
            </a:r>
            <a:r>
              <a:rPr lang="en-US" dirty="0"/>
              <a:t> </a:t>
            </a:r>
            <a:r>
              <a:rPr lang="en-US" dirty="0" err="1"/>
              <a:t>geliştirme</a:t>
            </a:r>
            <a:r>
              <a:rPr lang="en-US" dirty="0"/>
              <a:t> </a:t>
            </a:r>
            <a:r>
              <a:rPr lang="en-US" dirty="0" err="1"/>
              <a:t>sürecinin</a:t>
            </a:r>
            <a:r>
              <a:rPr lang="en-US" dirty="0"/>
              <a:t> </a:t>
            </a:r>
            <a:r>
              <a:rPr lang="en-US" dirty="0" err="1"/>
              <a:t>belirli</a:t>
            </a:r>
            <a:r>
              <a:rPr lang="en-US" dirty="0"/>
              <a:t> </a:t>
            </a:r>
            <a:r>
              <a:rPr lang="en-US" dirty="0" err="1"/>
              <a:t>hedeflerini</a:t>
            </a:r>
            <a:r>
              <a:rPr lang="en-US" dirty="0"/>
              <a:t> </a:t>
            </a:r>
            <a:r>
              <a:rPr lang="en-US" dirty="0" err="1"/>
              <a:t>gerçekleştirmek</a:t>
            </a:r>
            <a:r>
              <a:rPr lang="en-US" dirty="0"/>
              <a:t> </a:t>
            </a:r>
            <a:r>
              <a:rPr lang="en-US" dirty="0" err="1"/>
              <a:t>için</a:t>
            </a:r>
            <a:r>
              <a:rPr lang="en-US" dirty="0"/>
              <a:t> </a:t>
            </a:r>
            <a:r>
              <a:rPr lang="en-US" dirty="0" err="1"/>
              <a:t>önemli</a:t>
            </a:r>
            <a:r>
              <a:rPr lang="en-US" dirty="0"/>
              <a:t> </a:t>
            </a:r>
            <a:r>
              <a:rPr lang="en-US" dirty="0" err="1"/>
              <a:t>görevler</a:t>
            </a:r>
            <a:r>
              <a:rPr lang="en-US" dirty="0"/>
              <a:t> </a:t>
            </a:r>
            <a:r>
              <a:rPr lang="en-US" dirty="0" err="1"/>
              <a:t>içerir</a:t>
            </a:r>
            <a:r>
              <a:rPr lang="en-US" dirty="0"/>
              <a:t>. </a:t>
            </a:r>
            <a:r>
              <a:rPr lang="en-US" dirty="0" err="1"/>
              <a:t>SDLC'nin</a:t>
            </a:r>
            <a:r>
              <a:rPr lang="en-US" dirty="0"/>
              <a:t> </a:t>
            </a:r>
            <a:r>
              <a:rPr lang="en-US" dirty="0" err="1"/>
              <a:t>aşamaları</a:t>
            </a:r>
            <a:r>
              <a:rPr lang="en-US" dirty="0"/>
              <a:t>, </a:t>
            </a:r>
            <a:r>
              <a:rPr lang="en-US" dirty="0" err="1"/>
              <a:t>projenin</a:t>
            </a:r>
            <a:r>
              <a:rPr lang="en-US" dirty="0"/>
              <a:t> </a:t>
            </a:r>
            <a:r>
              <a:rPr lang="en-US" dirty="0" err="1"/>
              <a:t>başarılı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şekilde</a:t>
            </a:r>
            <a:r>
              <a:rPr lang="en-US" dirty="0"/>
              <a:t> </a:t>
            </a:r>
            <a:r>
              <a:rPr lang="en-US" dirty="0" err="1"/>
              <a:t>yönetilmesini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kaliteli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yazılımın</a:t>
            </a:r>
            <a:r>
              <a:rPr lang="en-US" dirty="0"/>
              <a:t> </a:t>
            </a:r>
            <a:r>
              <a:rPr lang="en-US" dirty="0" err="1"/>
              <a:t>oluşturulmasını</a:t>
            </a:r>
            <a:r>
              <a:rPr lang="en-US" dirty="0"/>
              <a:t> </a:t>
            </a:r>
            <a:r>
              <a:rPr lang="en-US" dirty="0" err="1"/>
              <a:t>destekler</a:t>
            </a:r>
            <a:r>
              <a:rPr lang="en-US" dirty="0"/>
              <a:t>.</a:t>
            </a:r>
            <a:endParaRPr lang="en-TR" dirty="0"/>
          </a:p>
        </p:txBody>
      </p:sp>
    </p:spTree>
    <p:extLst>
      <p:ext uri="{BB962C8B-B14F-4D97-AF65-F5344CB8AC3E}">
        <p14:creationId xmlns:p14="http://schemas.microsoft.com/office/powerpoint/2010/main" val="311170861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5" name="Rectangle 2054">
            <a:extLst>
              <a:ext uri="{FF2B5EF4-FFF2-40B4-BE49-F238E27FC236}">
                <a16:creationId xmlns:a16="http://schemas.microsoft.com/office/drawing/2014/main" id="{84136905-015B-4510-B514-027CBA846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7" name="Rectangle 2056">
            <a:extLst>
              <a:ext uri="{FF2B5EF4-FFF2-40B4-BE49-F238E27FC236}">
                <a16:creationId xmlns:a16="http://schemas.microsoft.com/office/drawing/2014/main" id="{36CD0F97-2E5B-4E84-8544-EB24DED104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099048"/>
          </a:xfrm>
          <a:prstGeom prst="rect">
            <a:avLst/>
          </a:pr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059" name="Freeform: Shape 2058">
            <a:extLst>
              <a:ext uri="{FF2B5EF4-FFF2-40B4-BE49-F238E27FC236}">
                <a16:creationId xmlns:a16="http://schemas.microsoft.com/office/drawing/2014/main" id="{18E670AF-873F-44DB-9862-796E652EEC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1430001" cy="6175613"/>
          </a:xfrm>
          <a:custGeom>
            <a:avLst/>
            <a:gdLst>
              <a:gd name="connsiteX0" fmla="*/ 0 w 11430001"/>
              <a:gd name="connsiteY0" fmla="*/ 0 h 6175613"/>
              <a:gd name="connsiteX1" fmla="*/ 5638031 w 11430001"/>
              <a:gd name="connsiteY1" fmla="*/ 0 h 6175613"/>
              <a:gd name="connsiteX2" fmla="*/ 5638031 w 11430001"/>
              <a:gd name="connsiteY2" fmla="*/ 758954 h 6175613"/>
              <a:gd name="connsiteX3" fmla="*/ 11430001 w 11430001"/>
              <a:gd name="connsiteY3" fmla="*/ 758954 h 6175613"/>
              <a:gd name="connsiteX4" fmla="*/ 11430001 w 11430001"/>
              <a:gd name="connsiteY4" fmla="*/ 6175613 h 6175613"/>
              <a:gd name="connsiteX5" fmla="*/ 5638031 w 11430001"/>
              <a:gd name="connsiteY5" fmla="*/ 6175613 h 6175613"/>
              <a:gd name="connsiteX6" fmla="*/ 5240741 w 11430001"/>
              <a:gd name="connsiteY6" fmla="*/ 6175613 h 6175613"/>
              <a:gd name="connsiteX7" fmla="*/ 0 w 11430001"/>
              <a:gd name="connsiteY7" fmla="*/ 6175613 h 6175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430001" h="6175613">
                <a:moveTo>
                  <a:pt x="0" y="0"/>
                </a:moveTo>
                <a:lnTo>
                  <a:pt x="5638031" y="0"/>
                </a:lnTo>
                <a:lnTo>
                  <a:pt x="5638031" y="758954"/>
                </a:lnTo>
                <a:lnTo>
                  <a:pt x="11430001" y="758954"/>
                </a:lnTo>
                <a:lnTo>
                  <a:pt x="11430001" y="6175613"/>
                </a:lnTo>
                <a:lnTo>
                  <a:pt x="5638031" y="6175613"/>
                </a:lnTo>
                <a:lnTo>
                  <a:pt x="5240741" y="6175613"/>
                </a:lnTo>
                <a:lnTo>
                  <a:pt x="0" y="6175613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42F18E-2068-34A3-9746-03B5D6281F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58953"/>
            <a:ext cx="4089779" cy="2028388"/>
          </a:xfrm>
        </p:spPr>
        <p:txBody>
          <a:bodyPr anchor="ctr">
            <a:normAutofit/>
          </a:bodyPr>
          <a:lstStyle/>
          <a:p>
            <a:r>
              <a:rPr lang="en-US" sz="2400" dirty="0">
                <a:latin typeface="Arial Rounded MT Bold" panose="020F0704030504030204" pitchFamily="34" charset="77"/>
              </a:rPr>
              <a:t>Planning &amp; Analysis</a:t>
            </a:r>
            <a:br>
              <a:rPr lang="en-US" sz="2400" dirty="0">
                <a:latin typeface="Arial Rounded MT Bold" panose="020F0704030504030204" pitchFamily="34" charset="77"/>
              </a:rPr>
            </a:br>
            <a:r>
              <a:rPr lang="en-US" sz="2400" dirty="0" err="1">
                <a:solidFill>
                  <a:srgbClr val="FF0000"/>
                </a:solidFill>
                <a:latin typeface="Arial Rounded MT Bold" panose="020F0704030504030204" pitchFamily="34" charset="77"/>
              </a:rPr>
              <a:t>Planlama</a:t>
            </a:r>
            <a:r>
              <a:rPr lang="en-US" sz="2400" dirty="0">
                <a:solidFill>
                  <a:srgbClr val="FF0000"/>
                </a:solidFill>
                <a:latin typeface="Arial Rounded MT Bold" panose="020F0704030504030204" pitchFamily="34" charset="77"/>
              </a:rPr>
              <a:t> &amp; </a:t>
            </a:r>
            <a:r>
              <a:rPr lang="en-US" sz="2400" dirty="0" err="1">
                <a:solidFill>
                  <a:srgbClr val="FF0000"/>
                </a:solidFill>
                <a:latin typeface="Arial Rounded MT Bold" panose="020F0704030504030204" pitchFamily="34" charset="77"/>
              </a:rPr>
              <a:t>Analiz</a:t>
            </a:r>
            <a:endParaRPr lang="en-TR" sz="2400" dirty="0">
              <a:solidFill>
                <a:srgbClr val="FF0000"/>
              </a:solidFill>
              <a:latin typeface="Arial Rounded MT Bold" panose="020F0704030504030204" pitchFamily="34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A7B7FE-B84E-2B18-61E4-64024CCD3B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2893326"/>
            <a:ext cx="4089779" cy="3202674"/>
          </a:xfrm>
        </p:spPr>
        <p:txBody>
          <a:bodyPr anchor="t">
            <a:normAutofit/>
          </a:bodyPr>
          <a:lstStyle/>
          <a:p>
            <a:pPr>
              <a:lnSpc>
                <a:spcPct val="95000"/>
              </a:lnSpc>
            </a:pPr>
            <a:r>
              <a:rPr lang="en-US" sz="2200" err="1"/>
              <a:t>İhtiyaç</a:t>
            </a:r>
            <a:r>
              <a:rPr lang="en-US" sz="2200"/>
              <a:t> </a:t>
            </a:r>
            <a:r>
              <a:rPr lang="en-US" sz="2200" err="1"/>
              <a:t>analizine</a:t>
            </a:r>
            <a:r>
              <a:rPr lang="en-US" sz="2200"/>
              <a:t> </a:t>
            </a:r>
            <a:r>
              <a:rPr lang="en-US" sz="2200" err="1"/>
              <a:t>genel</a:t>
            </a:r>
            <a:r>
              <a:rPr lang="en-US" sz="2200"/>
              <a:t> </a:t>
            </a:r>
            <a:r>
              <a:rPr lang="en-US" sz="2200" err="1"/>
              <a:t>bakış</a:t>
            </a:r>
            <a:endParaRPr lang="en-US" sz="2200"/>
          </a:p>
          <a:p>
            <a:pPr>
              <a:lnSpc>
                <a:spcPct val="95000"/>
              </a:lnSpc>
            </a:pPr>
            <a:r>
              <a:rPr lang="en-US" sz="2200" err="1"/>
              <a:t>Gereksinimlerin</a:t>
            </a:r>
            <a:r>
              <a:rPr lang="en-US" sz="2200"/>
              <a:t> </a:t>
            </a:r>
            <a:r>
              <a:rPr lang="en-US" sz="2200" err="1"/>
              <a:t>belirlenmesi</a:t>
            </a:r>
            <a:r>
              <a:rPr lang="en-US" sz="2200"/>
              <a:t> </a:t>
            </a:r>
            <a:r>
              <a:rPr lang="en-US" sz="2200" err="1"/>
              <a:t>ve</a:t>
            </a:r>
            <a:r>
              <a:rPr lang="en-US" sz="2200"/>
              <a:t> </a:t>
            </a:r>
            <a:r>
              <a:rPr lang="en-US" sz="2200" err="1"/>
              <a:t>analizi</a:t>
            </a:r>
            <a:endParaRPr lang="en-US" sz="2200"/>
          </a:p>
          <a:p>
            <a:pPr>
              <a:lnSpc>
                <a:spcPct val="95000"/>
              </a:lnSpc>
            </a:pPr>
            <a:r>
              <a:rPr lang="en-US" sz="2200" err="1"/>
              <a:t>Kullanıcı</a:t>
            </a:r>
            <a:r>
              <a:rPr lang="en-US" sz="2200"/>
              <a:t> </a:t>
            </a:r>
            <a:r>
              <a:rPr lang="en-US" sz="2200" err="1"/>
              <a:t>gereksinimleri</a:t>
            </a:r>
            <a:r>
              <a:rPr lang="en-US" sz="2200"/>
              <a:t> </a:t>
            </a:r>
            <a:r>
              <a:rPr lang="en-US" sz="2200" err="1"/>
              <a:t>ve</a:t>
            </a:r>
            <a:r>
              <a:rPr lang="en-US" sz="2200"/>
              <a:t> </a:t>
            </a:r>
            <a:r>
              <a:rPr lang="en-US" sz="2200" err="1"/>
              <a:t>iş</a:t>
            </a:r>
            <a:r>
              <a:rPr lang="en-US" sz="2200"/>
              <a:t> </a:t>
            </a:r>
            <a:r>
              <a:rPr lang="en-US" sz="2200" err="1"/>
              <a:t>gereksinimleri</a:t>
            </a:r>
            <a:endParaRPr lang="en-US" sz="2200"/>
          </a:p>
          <a:p>
            <a:pPr>
              <a:lnSpc>
                <a:spcPct val="95000"/>
              </a:lnSpc>
            </a:pPr>
            <a:r>
              <a:rPr lang="en-US" sz="2200" err="1"/>
              <a:t>İhtiyaç</a:t>
            </a:r>
            <a:r>
              <a:rPr lang="en-US" sz="2200"/>
              <a:t> </a:t>
            </a:r>
            <a:r>
              <a:rPr lang="en-US" sz="2200" err="1"/>
              <a:t>analizi</a:t>
            </a:r>
            <a:r>
              <a:rPr lang="en-US" sz="2200"/>
              <a:t> </a:t>
            </a:r>
            <a:r>
              <a:rPr lang="en-US" sz="2200" err="1"/>
              <a:t>dokümantasyonu</a:t>
            </a:r>
            <a:endParaRPr lang="en-US" sz="2200"/>
          </a:p>
          <a:p>
            <a:pPr marL="0" indent="0">
              <a:lnSpc>
                <a:spcPct val="95000"/>
              </a:lnSpc>
              <a:buNone/>
            </a:pPr>
            <a:endParaRPr lang="en-TR" sz="2200"/>
          </a:p>
        </p:txBody>
      </p:sp>
      <p:pic>
        <p:nvPicPr>
          <p:cNvPr id="2050" name="Picture 2" descr="Visio'da temel akış çizelgesi oluşturun - Microsoft Desteği">
            <a:extLst>
              <a:ext uri="{FF2B5EF4-FFF2-40B4-BE49-F238E27FC236}">
                <a16:creationId xmlns:a16="http://schemas.microsoft.com/office/drawing/2014/main" id="{E3748793-4756-E15C-62CD-4D5964DB24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340223" y="758952"/>
            <a:ext cx="3392585" cy="5717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806151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79" name="Rectangle 3078">
            <a:extLst>
              <a:ext uri="{FF2B5EF4-FFF2-40B4-BE49-F238E27FC236}">
                <a16:creationId xmlns:a16="http://schemas.microsoft.com/office/drawing/2014/main" id="{84136905-015B-4510-B514-027CBA846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1" name="Rectangle 3080">
            <a:extLst>
              <a:ext uri="{FF2B5EF4-FFF2-40B4-BE49-F238E27FC236}">
                <a16:creationId xmlns:a16="http://schemas.microsoft.com/office/drawing/2014/main" id="{36CD0F97-2E5B-4E84-8544-EB24DED104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099048"/>
          </a:xfrm>
          <a:prstGeom prst="rect">
            <a:avLst/>
          </a:pr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083" name="Freeform: Shape 3082">
            <a:extLst>
              <a:ext uri="{FF2B5EF4-FFF2-40B4-BE49-F238E27FC236}">
                <a16:creationId xmlns:a16="http://schemas.microsoft.com/office/drawing/2014/main" id="{18E670AF-873F-44DB-9862-796E652EEC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1430001" cy="6175613"/>
          </a:xfrm>
          <a:custGeom>
            <a:avLst/>
            <a:gdLst>
              <a:gd name="connsiteX0" fmla="*/ 0 w 11430001"/>
              <a:gd name="connsiteY0" fmla="*/ 0 h 6175613"/>
              <a:gd name="connsiteX1" fmla="*/ 5638031 w 11430001"/>
              <a:gd name="connsiteY1" fmla="*/ 0 h 6175613"/>
              <a:gd name="connsiteX2" fmla="*/ 5638031 w 11430001"/>
              <a:gd name="connsiteY2" fmla="*/ 758954 h 6175613"/>
              <a:gd name="connsiteX3" fmla="*/ 11430001 w 11430001"/>
              <a:gd name="connsiteY3" fmla="*/ 758954 h 6175613"/>
              <a:gd name="connsiteX4" fmla="*/ 11430001 w 11430001"/>
              <a:gd name="connsiteY4" fmla="*/ 6175613 h 6175613"/>
              <a:gd name="connsiteX5" fmla="*/ 5638031 w 11430001"/>
              <a:gd name="connsiteY5" fmla="*/ 6175613 h 6175613"/>
              <a:gd name="connsiteX6" fmla="*/ 5240741 w 11430001"/>
              <a:gd name="connsiteY6" fmla="*/ 6175613 h 6175613"/>
              <a:gd name="connsiteX7" fmla="*/ 0 w 11430001"/>
              <a:gd name="connsiteY7" fmla="*/ 6175613 h 6175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430001" h="6175613">
                <a:moveTo>
                  <a:pt x="0" y="0"/>
                </a:moveTo>
                <a:lnTo>
                  <a:pt x="5638031" y="0"/>
                </a:lnTo>
                <a:lnTo>
                  <a:pt x="5638031" y="758954"/>
                </a:lnTo>
                <a:lnTo>
                  <a:pt x="11430001" y="758954"/>
                </a:lnTo>
                <a:lnTo>
                  <a:pt x="11430001" y="6175613"/>
                </a:lnTo>
                <a:lnTo>
                  <a:pt x="5638031" y="6175613"/>
                </a:lnTo>
                <a:lnTo>
                  <a:pt x="5240741" y="6175613"/>
                </a:lnTo>
                <a:lnTo>
                  <a:pt x="0" y="6175613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E53761-68D5-DE36-92BB-4DD248ADD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58953"/>
            <a:ext cx="4089779" cy="2028388"/>
          </a:xfrm>
        </p:spPr>
        <p:txBody>
          <a:bodyPr anchor="ctr">
            <a:normAutofit/>
          </a:bodyPr>
          <a:lstStyle/>
          <a:p>
            <a:r>
              <a:rPr lang="en-US" sz="2800" dirty="0">
                <a:latin typeface="Arial Rounded MT Bold" panose="020F0704030504030204" pitchFamily="34" charset="77"/>
              </a:rPr>
              <a:t>Design</a:t>
            </a:r>
            <a:br>
              <a:rPr lang="en-US" sz="2800" dirty="0">
                <a:latin typeface="Arial Rounded MT Bold" panose="020F0704030504030204" pitchFamily="34" charset="77"/>
              </a:rPr>
            </a:br>
            <a:r>
              <a:rPr lang="en-US" sz="2800" dirty="0" err="1">
                <a:solidFill>
                  <a:srgbClr val="FF0000"/>
                </a:solidFill>
                <a:latin typeface="Arial Rounded MT Bold" panose="020F0704030504030204" pitchFamily="34" charset="77"/>
              </a:rPr>
              <a:t>Tasarım</a:t>
            </a:r>
            <a:r>
              <a:rPr lang="en-US" sz="2800" dirty="0">
                <a:solidFill>
                  <a:srgbClr val="FF0000"/>
                </a:solidFill>
                <a:latin typeface="Arial Rounded MT Bold" panose="020F0704030504030204" pitchFamily="34" charset="77"/>
              </a:rPr>
              <a:t> </a:t>
            </a:r>
            <a:r>
              <a:rPr lang="en-US" sz="2800" dirty="0" err="1">
                <a:solidFill>
                  <a:srgbClr val="FF0000"/>
                </a:solidFill>
                <a:latin typeface="Arial Rounded MT Bold" panose="020F0704030504030204" pitchFamily="34" charset="77"/>
              </a:rPr>
              <a:t>Aşaması</a:t>
            </a:r>
            <a:endParaRPr lang="en-TR" sz="2800" dirty="0">
              <a:solidFill>
                <a:srgbClr val="FF0000"/>
              </a:solidFill>
              <a:latin typeface="Arial Rounded MT Bold" panose="020F0704030504030204" pitchFamily="34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01E49E-4F55-2433-7D16-B17FD2EC87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2893326"/>
            <a:ext cx="4089779" cy="3202674"/>
          </a:xfrm>
        </p:spPr>
        <p:txBody>
          <a:bodyPr anchor="t">
            <a:normAutofit/>
          </a:bodyPr>
          <a:lstStyle/>
          <a:p>
            <a:pPr>
              <a:lnSpc>
                <a:spcPct val="95000"/>
              </a:lnSpc>
            </a:pPr>
            <a:r>
              <a:rPr lang="en-US" sz="2200" err="1"/>
              <a:t>Tasarım</a:t>
            </a:r>
            <a:r>
              <a:rPr lang="en-US" sz="2200"/>
              <a:t> </a:t>
            </a:r>
            <a:r>
              <a:rPr lang="en-US" sz="2200" err="1"/>
              <a:t>aşamasının</a:t>
            </a:r>
            <a:r>
              <a:rPr lang="en-US" sz="2200"/>
              <a:t> </a:t>
            </a:r>
            <a:r>
              <a:rPr lang="en-US" sz="2200" err="1"/>
              <a:t>amacı</a:t>
            </a:r>
            <a:r>
              <a:rPr lang="en-US" sz="2200"/>
              <a:t> </a:t>
            </a:r>
            <a:r>
              <a:rPr lang="en-US" sz="2200" err="1"/>
              <a:t>ve</a:t>
            </a:r>
            <a:r>
              <a:rPr lang="en-US" sz="2200"/>
              <a:t> </a:t>
            </a:r>
            <a:r>
              <a:rPr lang="en-US" sz="2200" err="1"/>
              <a:t>önemi</a:t>
            </a:r>
            <a:endParaRPr lang="en-US" sz="2200"/>
          </a:p>
          <a:p>
            <a:pPr>
              <a:lnSpc>
                <a:spcPct val="95000"/>
              </a:lnSpc>
            </a:pPr>
            <a:r>
              <a:rPr lang="en-US" sz="2200" err="1"/>
              <a:t>Sistem</a:t>
            </a:r>
            <a:r>
              <a:rPr lang="en-US" sz="2200"/>
              <a:t> </a:t>
            </a:r>
            <a:r>
              <a:rPr lang="en-US" sz="2200" err="1"/>
              <a:t>tasarımı</a:t>
            </a:r>
            <a:r>
              <a:rPr lang="en-US" sz="2200"/>
              <a:t> </a:t>
            </a:r>
            <a:r>
              <a:rPr lang="en-US" sz="2200" err="1"/>
              <a:t>ve</a:t>
            </a:r>
            <a:r>
              <a:rPr lang="en-US" sz="2200"/>
              <a:t> </a:t>
            </a:r>
            <a:r>
              <a:rPr lang="en-US" sz="2200" err="1"/>
              <a:t>bileşenleri</a:t>
            </a:r>
            <a:endParaRPr lang="en-US" sz="2200"/>
          </a:p>
          <a:p>
            <a:pPr>
              <a:lnSpc>
                <a:spcPct val="95000"/>
              </a:lnSpc>
            </a:pPr>
            <a:r>
              <a:rPr lang="en-US" sz="2200" err="1"/>
              <a:t>Veritabanı</a:t>
            </a:r>
            <a:r>
              <a:rPr lang="en-US" sz="2200"/>
              <a:t> </a:t>
            </a:r>
            <a:r>
              <a:rPr lang="en-US" sz="2200" err="1"/>
              <a:t>tasarımı</a:t>
            </a:r>
            <a:r>
              <a:rPr lang="en-US" sz="2200"/>
              <a:t> </a:t>
            </a:r>
            <a:r>
              <a:rPr lang="en-US" sz="2200" err="1"/>
              <a:t>ve</a:t>
            </a:r>
            <a:r>
              <a:rPr lang="en-US" sz="2200"/>
              <a:t> </a:t>
            </a:r>
            <a:r>
              <a:rPr lang="en-US" sz="2200" err="1"/>
              <a:t>yapılandırması</a:t>
            </a:r>
            <a:endParaRPr lang="en-US" sz="2200"/>
          </a:p>
          <a:p>
            <a:pPr>
              <a:lnSpc>
                <a:spcPct val="95000"/>
              </a:lnSpc>
            </a:pPr>
            <a:r>
              <a:rPr lang="en-US" sz="2200" err="1"/>
              <a:t>Kullanıcı</a:t>
            </a:r>
            <a:r>
              <a:rPr lang="en-US" sz="2200"/>
              <a:t> </a:t>
            </a:r>
            <a:r>
              <a:rPr lang="en-US" sz="2200" err="1"/>
              <a:t>arayüzü</a:t>
            </a:r>
            <a:r>
              <a:rPr lang="en-US" sz="2200"/>
              <a:t> </a:t>
            </a:r>
            <a:r>
              <a:rPr lang="en-US" sz="2200" err="1"/>
              <a:t>tasarımı</a:t>
            </a:r>
            <a:endParaRPr lang="en-US" sz="2200"/>
          </a:p>
          <a:p>
            <a:pPr>
              <a:lnSpc>
                <a:spcPct val="95000"/>
              </a:lnSpc>
            </a:pPr>
            <a:r>
              <a:rPr lang="en-US" sz="2200" err="1"/>
              <a:t>Tasarım</a:t>
            </a:r>
            <a:r>
              <a:rPr lang="en-US" sz="2200"/>
              <a:t> </a:t>
            </a:r>
            <a:r>
              <a:rPr lang="en-US" sz="2200" err="1"/>
              <a:t>dokümantasyonu</a:t>
            </a:r>
            <a:endParaRPr lang="en-US" sz="2200"/>
          </a:p>
        </p:txBody>
      </p:sp>
      <p:pic>
        <p:nvPicPr>
          <p:cNvPr id="3074" name="Picture 2" descr="Overview of AMI components and networks. (AMI = Advanced Metering... |  Download Scientific Diagram">
            <a:extLst>
              <a:ext uri="{FF2B5EF4-FFF2-40B4-BE49-F238E27FC236}">
                <a16:creationId xmlns:a16="http://schemas.microsoft.com/office/drawing/2014/main" id="{DF363553-EAF2-95CA-3F9E-5DBB98EEA5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20717" y="1827663"/>
            <a:ext cx="5909283" cy="3202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03211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F43D55-1222-F928-4418-931F3D98C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R" dirty="0">
                <a:solidFill>
                  <a:srgbClr val="0070C0"/>
                </a:solidFill>
              </a:rPr>
              <a:t>Yüksek Kalite (High Quality)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5396932-0A6D-8CE3-219A-0A8E04C7ED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79760" y="2581417"/>
            <a:ext cx="6620287" cy="312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24545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12" name="Rectangle 4111">
            <a:extLst>
              <a:ext uri="{FF2B5EF4-FFF2-40B4-BE49-F238E27FC236}">
                <a16:creationId xmlns:a16="http://schemas.microsoft.com/office/drawing/2014/main" id="{84136905-015B-4510-B514-027CBA846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14" name="Rectangle 4113">
            <a:extLst>
              <a:ext uri="{FF2B5EF4-FFF2-40B4-BE49-F238E27FC236}">
                <a16:creationId xmlns:a16="http://schemas.microsoft.com/office/drawing/2014/main" id="{36CD0F97-2E5B-4E84-8544-EB24DED104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099048"/>
          </a:xfrm>
          <a:prstGeom prst="rect">
            <a:avLst/>
          </a:pr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116" name="Rectangle 4115">
            <a:extLst>
              <a:ext uri="{FF2B5EF4-FFF2-40B4-BE49-F238E27FC236}">
                <a16:creationId xmlns:a16="http://schemas.microsoft.com/office/drawing/2014/main" id="{867738BA-6281-40B8-B775-410D49E72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33400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8F9C32-3D80-8D70-9595-8B6FDACFE1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58953"/>
            <a:ext cx="4089779" cy="2028388"/>
          </a:xfrm>
        </p:spPr>
        <p:txBody>
          <a:bodyPr anchor="ctr">
            <a:normAutofit/>
          </a:bodyPr>
          <a:lstStyle/>
          <a:p>
            <a:r>
              <a:rPr lang="en-US" sz="2800" dirty="0">
                <a:latin typeface="Arial Rounded MT Bold" panose="020F0704030504030204" pitchFamily="34" charset="77"/>
              </a:rPr>
              <a:t>Development</a:t>
            </a:r>
            <a:br>
              <a:rPr lang="en-US" sz="2800" dirty="0">
                <a:latin typeface="Arial Rounded MT Bold" panose="020F0704030504030204" pitchFamily="34" charset="77"/>
              </a:rPr>
            </a:br>
            <a:r>
              <a:rPr lang="en-US" sz="2800" dirty="0" err="1">
                <a:solidFill>
                  <a:srgbClr val="FF0000"/>
                </a:solidFill>
                <a:latin typeface="Arial Rounded MT Bold" panose="020F0704030504030204" pitchFamily="34" charset="77"/>
              </a:rPr>
              <a:t>Geliştirme</a:t>
            </a:r>
            <a:endParaRPr lang="en-TR" sz="2800" dirty="0">
              <a:solidFill>
                <a:srgbClr val="FF0000"/>
              </a:solidFill>
              <a:latin typeface="Arial Rounded MT Bold" panose="020F0704030504030204" pitchFamily="34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323BC0-63D9-B573-D14B-F5CF2AD427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2893326"/>
            <a:ext cx="4089779" cy="3202674"/>
          </a:xfrm>
        </p:spPr>
        <p:txBody>
          <a:bodyPr anchor="t">
            <a:normAutofit/>
          </a:bodyPr>
          <a:lstStyle/>
          <a:p>
            <a:pPr>
              <a:lnSpc>
                <a:spcPct val="95000"/>
              </a:lnSpc>
            </a:pPr>
            <a:r>
              <a:rPr lang="en-US" sz="2200" err="1"/>
              <a:t>Geliştirme</a:t>
            </a:r>
            <a:r>
              <a:rPr lang="en-US" sz="2200"/>
              <a:t> </a:t>
            </a:r>
            <a:r>
              <a:rPr lang="en-US" sz="2200" err="1"/>
              <a:t>aşamasının</a:t>
            </a:r>
            <a:r>
              <a:rPr lang="en-US" sz="2200"/>
              <a:t> </a:t>
            </a:r>
            <a:r>
              <a:rPr lang="en-US" sz="2200" err="1"/>
              <a:t>süreci</a:t>
            </a:r>
            <a:endParaRPr lang="en-US" sz="2200"/>
          </a:p>
          <a:p>
            <a:pPr>
              <a:lnSpc>
                <a:spcPct val="95000"/>
              </a:lnSpc>
            </a:pPr>
            <a:r>
              <a:rPr lang="en-US" sz="2200" err="1"/>
              <a:t>Programlama</a:t>
            </a:r>
            <a:r>
              <a:rPr lang="en-US" sz="2200"/>
              <a:t> </a:t>
            </a:r>
            <a:r>
              <a:rPr lang="en-US" sz="2200" err="1"/>
              <a:t>dilleri</a:t>
            </a:r>
            <a:r>
              <a:rPr lang="en-US" sz="2200"/>
              <a:t> </a:t>
            </a:r>
            <a:r>
              <a:rPr lang="en-US" sz="2200" err="1"/>
              <a:t>ve</a:t>
            </a:r>
            <a:r>
              <a:rPr lang="en-US" sz="2200"/>
              <a:t> </a:t>
            </a:r>
            <a:r>
              <a:rPr lang="en-US" sz="2200" err="1"/>
              <a:t>geliştirme</a:t>
            </a:r>
            <a:r>
              <a:rPr lang="en-US" sz="2200"/>
              <a:t> </a:t>
            </a:r>
            <a:r>
              <a:rPr lang="en-US" sz="2200" err="1"/>
              <a:t>araçları</a:t>
            </a:r>
            <a:endParaRPr lang="en-US" sz="2200"/>
          </a:p>
          <a:p>
            <a:pPr>
              <a:lnSpc>
                <a:spcPct val="95000"/>
              </a:lnSpc>
            </a:pPr>
            <a:r>
              <a:rPr lang="en-US" sz="2200" err="1"/>
              <a:t>Kodlama</a:t>
            </a:r>
            <a:r>
              <a:rPr lang="en-US" sz="2200"/>
              <a:t> </a:t>
            </a:r>
            <a:r>
              <a:rPr lang="en-US" sz="2200" err="1"/>
              <a:t>standartları</a:t>
            </a:r>
            <a:r>
              <a:rPr lang="en-US" sz="2200"/>
              <a:t> </a:t>
            </a:r>
            <a:r>
              <a:rPr lang="en-US" sz="2200" err="1"/>
              <a:t>ve</a:t>
            </a:r>
            <a:r>
              <a:rPr lang="en-US" sz="2200"/>
              <a:t> best practices</a:t>
            </a:r>
          </a:p>
          <a:p>
            <a:pPr>
              <a:lnSpc>
                <a:spcPct val="95000"/>
              </a:lnSpc>
            </a:pPr>
            <a:r>
              <a:rPr lang="en-US" sz="2200" err="1"/>
              <a:t>Kod</a:t>
            </a:r>
            <a:r>
              <a:rPr lang="en-US" sz="2200"/>
              <a:t> </a:t>
            </a:r>
            <a:r>
              <a:rPr lang="en-US" sz="2200" err="1"/>
              <a:t>belgeleri</a:t>
            </a:r>
            <a:r>
              <a:rPr lang="en-US" sz="2200"/>
              <a:t> </a:t>
            </a:r>
            <a:r>
              <a:rPr lang="en-US" sz="2200" err="1"/>
              <a:t>ve</a:t>
            </a:r>
            <a:r>
              <a:rPr lang="en-US" sz="2200"/>
              <a:t> </a:t>
            </a:r>
            <a:r>
              <a:rPr lang="en-US" sz="2200" err="1"/>
              <a:t>dokümantasyonu</a:t>
            </a:r>
            <a:endParaRPr lang="en-US" sz="2200"/>
          </a:p>
        </p:txBody>
      </p:sp>
      <p:pic>
        <p:nvPicPr>
          <p:cNvPr id="4098" name="Picture 2" descr="Programlama Nedir? Hangi Programlama Dilini Öğrenmeliyim?">
            <a:extLst>
              <a:ext uri="{FF2B5EF4-FFF2-40B4-BE49-F238E27FC236}">
                <a16:creationId xmlns:a16="http://schemas.microsoft.com/office/drawing/2014/main" id="{8E611A7F-7F31-A09C-35D7-F891117B31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11" r="33279" b="-1"/>
          <a:stretch/>
        </p:blipFill>
        <p:spPr bwMode="auto">
          <a:xfrm>
            <a:off x="5334003" y="762000"/>
            <a:ext cx="6095997" cy="5337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557181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27" name="Rectangle 5126">
            <a:extLst>
              <a:ext uri="{FF2B5EF4-FFF2-40B4-BE49-F238E27FC236}">
                <a16:creationId xmlns:a16="http://schemas.microsoft.com/office/drawing/2014/main" id="{84136905-015B-4510-B514-027CBA846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29" name="Rectangle 5128">
            <a:extLst>
              <a:ext uri="{FF2B5EF4-FFF2-40B4-BE49-F238E27FC236}">
                <a16:creationId xmlns:a16="http://schemas.microsoft.com/office/drawing/2014/main" id="{36CD0F97-2E5B-4E84-8544-EB24DED104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099048"/>
          </a:xfrm>
          <a:prstGeom prst="rect">
            <a:avLst/>
          </a:pr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131" name="Rectangle 5130">
            <a:extLst>
              <a:ext uri="{FF2B5EF4-FFF2-40B4-BE49-F238E27FC236}">
                <a16:creationId xmlns:a16="http://schemas.microsoft.com/office/drawing/2014/main" id="{867738BA-6281-40B8-B775-410D49E72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33400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B45DB7-4202-7BE9-8E9C-EC7D3CE02C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58953"/>
            <a:ext cx="4089779" cy="2028388"/>
          </a:xfrm>
        </p:spPr>
        <p:txBody>
          <a:bodyPr anchor="ctr">
            <a:normAutofit/>
          </a:bodyPr>
          <a:lstStyle/>
          <a:p>
            <a:r>
              <a:rPr lang="en-US" sz="2800" dirty="0">
                <a:latin typeface="Arial Rounded MT Bold" panose="020F0704030504030204" pitchFamily="34" charset="77"/>
              </a:rPr>
              <a:t>Testing</a:t>
            </a:r>
            <a:br>
              <a:rPr lang="en-US" sz="2800" dirty="0">
                <a:latin typeface="Arial Rounded MT Bold" panose="020F0704030504030204" pitchFamily="34" charset="77"/>
              </a:rPr>
            </a:br>
            <a:r>
              <a:rPr lang="en-US" sz="2800" dirty="0">
                <a:solidFill>
                  <a:srgbClr val="FF0000"/>
                </a:solidFill>
                <a:latin typeface="Arial Rounded MT Bold" panose="020F0704030504030204" pitchFamily="34" charset="77"/>
              </a:rPr>
              <a:t>Test </a:t>
            </a:r>
            <a:r>
              <a:rPr lang="en-US" sz="2800" dirty="0" err="1">
                <a:solidFill>
                  <a:srgbClr val="FF0000"/>
                </a:solidFill>
                <a:latin typeface="Arial Rounded MT Bold" panose="020F0704030504030204" pitchFamily="34" charset="77"/>
              </a:rPr>
              <a:t>Etme</a:t>
            </a:r>
            <a:endParaRPr lang="en-TR" sz="2800" dirty="0">
              <a:solidFill>
                <a:srgbClr val="FF0000"/>
              </a:solidFill>
              <a:latin typeface="Arial Rounded MT Bold" panose="020F0704030504030204" pitchFamily="34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FFD6F8-74C8-BB12-7DAB-F70149C077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2893326"/>
            <a:ext cx="4089779" cy="3202674"/>
          </a:xfrm>
        </p:spPr>
        <p:txBody>
          <a:bodyPr anchor="t">
            <a:normAutofit/>
          </a:bodyPr>
          <a:lstStyle/>
          <a:p>
            <a:pPr>
              <a:lnSpc>
                <a:spcPct val="95000"/>
              </a:lnSpc>
            </a:pPr>
            <a:r>
              <a:rPr lang="en-US" sz="2200" err="1"/>
              <a:t>Yazılım</a:t>
            </a:r>
            <a:r>
              <a:rPr lang="en-US" sz="2200"/>
              <a:t> </a:t>
            </a:r>
            <a:r>
              <a:rPr lang="en-US" sz="2200" err="1"/>
              <a:t>testinin</a:t>
            </a:r>
            <a:r>
              <a:rPr lang="en-US" sz="2200"/>
              <a:t> </a:t>
            </a:r>
            <a:r>
              <a:rPr lang="en-US" sz="2200" err="1"/>
              <a:t>önemi</a:t>
            </a:r>
            <a:r>
              <a:rPr lang="en-US" sz="2200"/>
              <a:t> </a:t>
            </a:r>
            <a:r>
              <a:rPr lang="en-US" sz="2200" err="1"/>
              <a:t>ve</a:t>
            </a:r>
            <a:r>
              <a:rPr lang="en-US" sz="2200"/>
              <a:t> </a:t>
            </a:r>
            <a:r>
              <a:rPr lang="en-US" sz="2200" err="1"/>
              <a:t>çeşitleri</a:t>
            </a:r>
            <a:endParaRPr lang="en-US" sz="2200"/>
          </a:p>
          <a:p>
            <a:pPr>
              <a:lnSpc>
                <a:spcPct val="95000"/>
              </a:lnSpc>
            </a:pPr>
            <a:r>
              <a:rPr lang="en-US" sz="2200"/>
              <a:t>Test </a:t>
            </a:r>
            <a:r>
              <a:rPr lang="en-US" sz="2200" err="1"/>
              <a:t>planlama</a:t>
            </a:r>
            <a:r>
              <a:rPr lang="en-US" sz="2200"/>
              <a:t> </a:t>
            </a:r>
            <a:r>
              <a:rPr lang="en-US" sz="2200" err="1"/>
              <a:t>ve</a:t>
            </a:r>
            <a:r>
              <a:rPr lang="en-US" sz="2200"/>
              <a:t> </a:t>
            </a:r>
            <a:r>
              <a:rPr lang="en-US" sz="2200" err="1"/>
              <a:t>stratejileri</a:t>
            </a:r>
            <a:endParaRPr lang="en-US" sz="2200"/>
          </a:p>
          <a:p>
            <a:pPr>
              <a:lnSpc>
                <a:spcPct val="95000"/>
              </a:lnSpc>
            </a:pPr>
            <a:r>
              <a:rPr lang="en-US" sz="2200" err="1"/>
              <a:t>Birim</a:t>
            </a:r>
            <a:r>
              <a:rPr lang="en-US" sz="2200"/>
              <a:t> </a:t>
            </a:r>
            <a:r>
              <a:rPr lang="en-US" sz="2200" err="1"/>
              <a:t>testleri</a:t>
            </a:r>
            <a:r>
              <a:rPr lang="en-US" sz="2200"/>
              <a:t>, </a:t>
            </a:r>
            <a:r>
              <a:rPr lang="en-US" sz="2200" err="1"/>
              <a:t>entegrasyon</a:t>
            </a:r>
            <a:r>
              <a:rPr lang="en-US" sz="2200"/>
              <a:t> </a:t>
            </a:r>
            <a:r>
              <a:rPr lang="en-US" sz="2200" err="1"/>
              <a:t>testleri</a:t>
            </a:r>
            <a:r>
              <a:rPr lang="en-US" sz="2200"/>
              <a:t> </a:t>
            </a:r>
            <a:r>
              <a:rPr lang="en-US" sz="2200" err="1"/>
              <a:t>ve</a:t>
            </a:r>
            <a:r>
              <a:rPr lang="en-US" sz="2200"/>
              <a:t> </a:t>
            </a:r>
            <a:r>
              <a:rPr lang="en-US" sz="2200" err="1"/>
              <a:t>sistem</a:t>
            </a:r>
            <a:r>
              <a:rPr lang="en-US" sz="2200"/>
              <a:t> </a:t>
            </a:r>
            <a:r>
              <a:rPr lang="en-US" sz="2200" err="1"/>
              <a:t>testleri</a:t>
            </a:r>
            <a:endParaRPr lang="en-US" sz="2200"/>
          </a:p>
          <a:p>
            <a:pPr>
              <a:lnSpc>
                <a:spcPct val="95000"/>
              </a:lnSpc>
            </a:pPr>
            <a:r>
              <a:rPr lang="en-US" sz="2200" err="1"/>
              <a:t>Hata</a:t>
            </a:r>
            <a:r>
              <a:rPr lang="en-US" sz="2200"/>
              <a:t> </a:t>
            </a:r>
            <a:r>
              <a:rPr lang="en-US" sz="2200" err="1"/>
              <a:t>raporlama</a:t>
            </a:r>
            <a:r>
              <a:rPr lang="en-US" sz="2200"/>
              <a:t> </a:t>
            </a:r>
            <a:r>
              <a:rPr lang="en-US" sz="2200" err="1"/>
              <a:t>ve</a:t>
            </a:r>
            <a:r>
              <a:rPr lang="en-US" sz="2200"/>
              <a:t> </a:t>
            </a:r>
            <a:r>
              <a:rPr lang="en-US" sz="2200" err="1"/>
              <a:t>takip</a:t>
            </a:r>
            <a:r>
              <a:rPr lang="en-US" sz="2200"/>
              <a:t> </a:t>
            </a:r>
            <a:r>
              <a:rPr lang="en-US" sz="2200" err="1"/>
              <a:t>sistemi</a:t>
            </a:r>
            <a:endParaRPr lang="en-US" sz="2200"/>
          </a:p>
        </p:txBody>
      </p:sp>
      <p:pic>
        <p:nvPicPr>
          <p:cNvPr id="5122" name="Picture 2" descr="Haftalık Rapor Hazırlama +hazır rapor örnekleri">
            <a:extLst>
              <a:ext uri="{FF2B5EF4-FFF2-40B4-BE49-F238E27FC236}">
                <a16:creationId xmlns:a16="http://schemas.microsoft.com/office/drawing/2014/main" id="{D642A610-59FF-D072-1349-EFD92AF7CE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0" r="35446"/>
          <a:stretch/>
        </p:blipFill>
        <p:spPr bwMode="auto">
          <a:xfrm>
            <a:off x="5334003" y="762000"/>
            <a:ext cx="6095997" cy="5337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937492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51" name="Rectangle 6150">
            <a:extLst>
              <a:ext uri="{FF2B5EF4-FFF2-40B4-BE49-F238E27FC236}">
                <a16:creationId xmlns:a16="http://schemas.microsoft.com/office/drawing/2014/main" id="{84136905-015B-4510-B514-027CBA846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53" name="Rectangle 6152">
            <a:extLst>
              <a:ext uri="{FF2B5EF4-FFF2-40B4-BE49-F238E27FC236}">
                <a16:creationId xmlns:a16="http://schemas.microsoft.com/office/drawing/2014/main" id="{36CD0F97-2E5B-4E84-8544-EB24DED104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099048"/>
          </a:xfrm>
          <a:prstGeom prst="rect">
            <a:avLst/>
          </a:pr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6155" name="Freeform: Shape 6154">
            <a:extLst>
              <a:ext uri="{FF2B5EF4-FFF2-40B4-BE49-F238E27FC236}">
                <a16:creationId xmlns:a16="http://schemas.microsoft.com/office/drawing/2014/main" id="{18E670AF-873F-44DB-9862-796E652EEC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1430001" cy="6175613"/>
          </a:xfrm>
          <a:custGeom>
            <a:avLst/>
            <a:gdLst>
              <a:gd name="connsiteX0" fmla="*/ 0 w 11430001"/>
              <a:gd name="connsiteY0" fmla="*/ 0 h 6175613"/>
              <a:gd name="connsiteX1" fmla="*/ 5638031 w 11430001"/>
              <a:gd name="connsiteY1" fmla="*/ 0 h 6175613"/>
              <a:gd name="connsiteX2" fmla="*/ 5638031 w 11430001"/>
              <a:gd name="connsiteY2" fmla="*/ 758954 h 6175613"/>
              <a:gd name="connsiteX3" fmla="*/ 11430001 w 11430001"/>
              <a:gd name="connsiteY3" fmla="*/ 758954 h 6175613"/>
              <a:gd name="connsiteX4" fmla="*/ 11430001 w 11430001"/>
              <a:gd name="connsiteY4" fmla="*/ 6175613 h 6175613"/>
              <a:gd name="connsiteX5" fmla="*/ 5638031 w 11430001"/>
              <a:gd name="connsiteY5" fmla="*/ 6175613 h 6175613"/>
              <a:gd name="connsiteX6" fmla="*/ 5240741 w 11430001"/>
              <a:gd name="connsiteY6" fmla="*/ 6175613 h 6175613"/>
              <a:gd name="connsiteX7" fmla="*/ 0 w 11430001"/>
              <a:gd name="connsiteY7" fmla="*/ 6175613 h 6175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430001" h="6175613">
                <a:moveTo>
                  <a:pt x="0" y="0"/>
                </a:moveTo>
                <a:lnTo>
                  <a:pt x="5638031" y="0"/>
                </a:lnTo>
                <a:lnTo>
                  <a:pt x="5638031" y="758954"/>
                </a:lnTo>
                <a:lnTo>
                  <a:pt x="11430001" y="758954"/>
                </a:lnTo>
                <a:lnTo>
                  <a:pt x="11430001" y="6175613"/>
                </a:lnTo>
                <a:lnTo>
                  <a:pt x="5638031" y="6175613"/>
                </a:lnTo>
                <a:lnTo>
                  <a:pt x="5240741" y="6175613"/>
                </a:lnTo>
                <a:lnTo>
                  <a:pt x="0" y="6175613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D85C6F-9CDE-0B27-69FA-FABEF7A5F3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58953"/>
            <a:ext cx="4089779" cy="2028388"/>
          </a:xfrm>
        </p:spPr>
        <p:txBody>
          <a:bodyPr anchor="ctr">
            <a:normAutofit/>
          </a:bodyPr>
          <a:lstStyle/>
          <a:p>
            <a:r>
              <a:rPr lang="en-US" sz="2800" dirty="0">
                <a:latin typeface="Arial Rounded MT Bold" panose="020F0704030504030204" pitchFamily="34" charset="77"/>
              </a:rPr>
              <a:t>Deployment</a:t>
            </a:r>
            <a:br>
              <a:rPr lang="en-US" sz="2800" dirty="0">
                <a:latin typeface="Arial Rounded MT Bold" panose="020F0704030504030204" pitchFamily="34" charset="77"/>
              </a:rPr>
            </a:br>
            <a:r>
              <a:rPr lang="en-US" sz="2800" dirty="0" err="1">
                <a:solidFill>
                  <a:srgbClr val="FF0000"/>
                </a:solidFill>
                <a:latin typeface="Arial Rounded MT Bold" panose="020F0704030504030204" pitchFamily="34" charset="77"/>
              </a:rPr>
              <a:t>Dağıtım</a:t>
            </a:r>
            <a:endParaRPr lang="en-TR" sz="2800" dirty="0">
              <a:solidFill>
                <a:srgbClr val="FF0000"/>
              </a:solidFill>
              <a:latin typeface="Arial Rounded MT Bold" panose="020F0704030504030204" pitchFamily="34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62A2E0-7518-E98D-EEB6-0DFF093C6F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2893326"/>
            <a:ext cx="4089779" cy="3202674"/>
          </a:xfrm>
        </p:spPr>
        <p:txBody>
          <a:bodyPr anchor="t">
            <a:normAutofit/>
          </a:bodyPr>
          <a:lstStyle/>
          <a:p>
            <a:r>
              <a:rPr lang="en-US" sz="2400" err="1"/>
              <a:t>Yazılımın</a:t>
            </a:r>
            <a:r>
              <a:rPr lang="en-US" sz="2400"/>
              <a:t> </a:t>
            </a:r>
            <a:r>
              <a:rPr lang="en-US" sz="2400" err="1"/>
              <a:t>canlı</a:t>
            </a:r>
            <a:r>
              <a:rPr lang="en-US" sz="2400"/>
              <a:t> </a:t>
            </a:r>
            <a:r>
              <a:rPr lang="en-US" sz="2400" err="1"/>
              <a:t>ortama</a:t>
            </a:r>
            <a:r>
              <a:rPr lang="en-US" sz="2400"/>
              <a:t> </a:t>
            </a:r>
            <a:r>
              <a:rPr lang="en-US" sz="2400" err="1"/>
              <a:t>veya</a:t>
            </a:r>
            <a:r>
              <a:rPr lang="en-US" sz="2400"/>
              <a:t> </a:t>
            </a:r>
            <a:r>
              <a:rPr lang="en-US" sz="2400" err="1"/>
              <a:t>kullanıcılara</a:t>
            </a:r>
            <a:r>
              <a:rPr lang="en-US" sz="2400"/>
              <a:t> </a:t>
            </a:r>
            <a:r>
              <a:rPr lang="en-US" sz="2400" err="1"/>
              <a:t>dağıtımı</a:t>
            </a:r>
            <a:endParaRPr lang="en-US" sz="2400"/>
          </a:p>
          <a:p>
            <a:r>
              <a:rPr lang="en-US" sz="2400" err="1"/>
              <a:t>Kurulum</a:t>
            </a:r>
            <a:r>
              <a:rPr lang="en-US" sz="2400"/>
              <a:t> </a:t>
            </a:r>
            <a:r>
              <a:rPr lang="en-US" sz="2400" err="1"/>
              <a:t>ve</a:t>
            </a:r>
            <a:r>
              <a:rPr lang="en-US" sz="2400"/>
              <a:t> </a:t>
            </a:r>
            <a:r>
              <a:rPr lang="en-US" sz="2400" err="1"/>
              <a:t>yapılandırma</a:t>
            </a:r>
            <a:r>
              <a:rPr lang="en-US" sz="2400"/>
              <a:t> </a:t>
            </a:r>
            <a:r>
              <a:rPr lang="en-US" sz="2400" err="1"/>
              <a:t>yönergeleri</a:t>
            </a:r>
            <a:endParaRPr lang="en-US" sz="2400"/>
          </a:p>
          <a:p>
            <a:r>
              <a:rPr lang="en-US" sz="2400" err="1"/>
              <a:t>Sürüm</a:t>
            </a:r>
            <a:r>
              <a:rPr lang="en-US" sz="2400"/>
              <a:t> </a:t>
            </a:r>
            <a:r>
              <a:rPr lang="en-US" sz="2400" err="1"/>
              <a:t>kontrolü</a:t>
            </a:r>
            <a:r>
              <a:rPr lang="en-US" sz="2400"/>
              <a:t> </a:t>
            </a:r>
            <a:r>
              <a:rPr lang="en-US" sz="2400" err="1"/>
              <a:t>ve</a:t>
            </a:r>
            <a:r>
              <a:rPr lang="en-US" sz="2400"/>
              <a:t> </a:t>
            </a:r>
            <a:r>
              <a:rPr lang="en-US" sz="2400" err="1"/>
              <a:t>dağıtım</a:t>
            </a:r>
            <a:r>
              <a:rPr lang="en-US" sz="2400"/>
              <a:t> </a:t>
            </a:r>
            <a:r>
              <a:rPr lang="en-US" sz="2400" err="1"/>
              <a:t>yönetimi</a:t>
            </a:r>
            <a:endParaRPr lang="en-US" sz="2400"/>
          </a:p>
        </p:txBody>
      </p:sp>
      <p:pic>
        <p:nvPicPr>
          <p:cNvPr id="6146" name="Picture 2" descr="AWS CodeDeploy- Automate Deployments to EC2 | Server Management Tips">
            <a:extLst>
              <a:ext uri="{FF2B5EF4-FFF2-40B4-BE49-F238E27FC236}">
                <a16:creationId xmlns:a16="http://schemas.microsoft.com/office/drawing/2014/main" id="{FCED9657-B97A-E3F7-74D5-2B1B77070E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25633" y="1773147"/>
            <a:ext cx="6230514" cy="3701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481949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84" name="Rectangle 7183">
            <a:extLst>
              <a:ext uri="{FF2B5EF4-FFF2-40B4-BE49-F238E27FC236}">
                <a16:creationId xmlns:a16="http://schemas.microsoft.com/office/drawing/2014/main" id="{84136905-015B-4510-B514-027CBA846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86" name="Rectangle 7185">
            <a:extLst>
              <a:ext uri="{FF2B5EF4-FFF2-40B4-BE49-F238E27FC236}">
                <a16:creationId xmlns:a16="http://schemas.microsoft.com/office/drawing/2014/main" id="{36CD0F97-2E5B-4E84-8544-EB24DED104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099048"/>
          </a:xfrm>
          <a:prstGeom prst="rect">
            <a:avLst/>
          </a:pr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188" name="Rectangle 7187">
            <a:extLst>
              <a:ext uri="{FF2B5EF4-FFF2-40B4-BE49-F238E27FC236}">
                <a16:creationId xmlns:a16="http://schemas.microsoft.com/office/drawing/2014/main" id="{867738BA-6281-40B8-B775-410D49E72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33400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59D5E3-F114-B33A-A787-2E28BB26FC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58953"/>
            <a:ext cx="4089779" cy="2028388"/>
          </a:xfrm>
        </p:spPr>
        <p:txBody>
          <a:bodyPr anchor="ctr">
            <a:normAutofit/>
          </a:bodyPr>
          <a:lstStyle/>
          <a:p>
            <a:r>
              <a:rPr lang="en-US" sz="2800" dirty="0">
                <a:latin typeface="Arial Rounded MT Bold" panose="020F0704030504030204" pitchFamily="34" charset="77"/>
              </a:rPr>
              <a:t>Maintenance</a:t>
            </a:r>
            <a:br>
              <a:rPr lang="en-US" sz="2800" dirty="0">
                <a:latin typeface="Arial Rounded MT Bold" panose="020F0704030504030204" pitchFamily="34" charset="77"/>
              </a:rPr>
            </a:br>
            <a:r>
              <a:rPr lang="en-US" sz="2800" dirty="0" err="1">
                <a:solidFill>
                  <a:srgbClr val="FF0000"/>
                </a:solidFill>
                <a:latin typeface="Arial Rounded MT Bold" panose="020F0704030504030204" pitchFamily="34" charset="77"/>
              </a:rPr>
              <a:t>Bakım</a:t>
            </a:r>
            <a:endParaRPr lang="en-TR" sz="2800" dirty="0">
              <a:solidFill>
                <a:srgbClr val="FF0000"/>
              </a:solidFill>
              <a:latin typeface="Arial Rounded MT Bold" panose="020F0704030504030204" pitchFamily="34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8BDB91-2A32-F374-CB85-0B02DD6F7D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2893326"/>
            <a:ext cx="4089779" cy="3202674"/>
          </a:xfrm>
        </p:spPr>
        <p:txBody>
          <a:bodyPr anchor="t">
            <a:normAutofit/>
          </a:bodyPr>
          <a:lstStyle/>
          <a:p>
            <a:pPr>
              <a:lnSpc>
                <a:spcPct val="95000"/>
              </a:lnSpc>
            </a:pPr>
            <a:r>
              <a:rPr lang="en-US" sz="2200" err="1"/>
              <a:t>Yazılım</a:t>
            </a:r>
            <a:r>
              <a:rPr lang="en-US" sz="2200"/>
              <a:t> </a:t>
            </a:r>
            <a:r>
              <a:rPr lang="en-US" sz="2200" err="1"/>
              <a:t>bakımının</a:t>
            </a:r>
            <a:r>
              <a:rPr lang="en-US" sz="2200"/>
              <a:t> </a:t>
            </a:r>
            <a:r>
              <a:rPr lang="en-US" sz="2200" err="1"/>
              <a:t>önemi</a:t>
            </a:r>
            <a:r>
              <a:rPr lang="en-US" sz="2200"/>
              <a:t> </a:t>
            </a:r>
            <a:r>
              <a:rPr lang="en-US" sz="2200" err="1"/>
              <a:t>ve</a:t>
            </a:r>
            <a:r>
              <a:rPr lang="en-US" sz="2200"/>
              <a:t> </a:t>
            </a:r>
            <a:r>
              <a:rPr lang="en-US" sz="2200" err="1"/>
              <a:t>gereklilikleri</a:t>
            </a:r>
            <a:endParaRPr lang="en-US" sz="2200"/>
          </a:p>
          <a:p>
            <a:pPr>
              <a:lnSpc>
                <a:spcPct val="95000"/>
              </a:lnSpc>
            </a:pPr>
            <a:r>
              <a:rPr lang="en-US" sz="2200" err="1"/>
              <a:t>Hata</a:t>
            </a:r>
            <a:r>
              <a:rPr lang="en-US" sz="2200"/>
              <a:t> </a:t>
            </a:r>
            <a:r>
              <a:rPr lang="en-US" sz="2200" err="1"/>
              <a:t>düzeltme</a:t>
            </a:r>
            <a:r>
              <a:rPr lang="en-US" sz="2200"/>
              <a:t> </a:t>
            </a:r>
            <a:r>
              <a:rPr lang="en-US" sz="2200" err="1"/>
              <a:t>ve</a:t>
            </a:r>
            <a:r>
              <a:rPr lang="en-US" sz="2200"/>
              <a:t> </a:t>
            </a:r>
            <a:r>
              <a:rPr lang="en-US" sz="2200" err="1"/>
              <a:t>güncelleme</a:t>
            </a:r>
            <a:r>
              <a:rPr lang="en-US" sz="2200"/>
              <a:t> </a:t>
            </a:r>
            <a:r>
              <a:rPr lang="en-US" sz="2200" err="1"/>
              <a:t>süreçleri</a:t>
            </a:r>
            <a:endParaRPr lang="en-US" sz="2200"/>
          </a:p>
          <a:p>
            <a:pPr>
              <a:lnSpc>
                <a:spcPct val="95000"/>
              </a:lnSpc>
            </a:pPr>
            <a:r>
              <a:rPr lang="en-US" sz="2200" err="1"/>
              <a:t>Performans</a:t>
            </a:r>
            <a:r>
              <a:rPr lang="en-US" sz="2200"/>
              <a:t> </a:t>
            </a:r>
            <a:r>
              <a:rPr lang="en-US" sz="2200" err="1"/>
              <a:t>iyileştirme</a:t>
            </a:r>
            <a:r>
              <a:rPr lang="en-US" sz="2200"/>
              <a:t> </a:t>
            </a:r>
            <a:r>
              <a:rPr lang="en-US" sz="2200" err="1"/>
              <a:t>ve</a:t>
            </a:r>
            <a:r>
              <a:rPr lang="en-US" sz="2200"/>
              <a:t> </a:t>
            </a:r>
            <a:r>
              <a:rPr lang="en-US" sz="2200" err="1"/>
              <a:t>optimizasyon</a:t>
            </a:r>
            <a:endParaRPr lang="en-US" sz="2200"/>
          </a:p>
          <a:p>
            <a:pPr>
              <a:lnSpc>
                <a:spcPct val="95000"/>
              </a:lnSpc>
            </a:pPr>
            <a:r>
              <a:rPr lang="en-US" sz="2200" err="1"/>
              <a:t>Kullanıcı</a:t>
            </a:r>
            <a:r>
              <a:rPr lang="en-US" sz="2200"/>
              <a:t> </a:t>
            </a:r>
            <a:r>
              <a:rPr lang="en-US" sz="2200" err="1"/>
              <a:t>desteği</a:t>
            </a:r>
            <a:r>
              <a:rPr lang="en-US" sz="2200"/>
              <a:t> </a:t>
            </a:r>
            <a:r>
              <a:rPr lang="en-US" sz="2200" err="1"/>
              <a:t>ve</a:t>
            </a:r>
            <a:r>
              <a:rPr lang="en-US" sz="2200"/>
              <a:t> </a:t>
            </a:r>
            <a:r>
              <a:rPr lang="en-US" sz="2200" err="1"/>
              <a:t>müşteri</a:t>
            </a:r>
            <a:r>
              <a:rPr lang="en-US" sz="2200"/>
              <a:t> </a:t>
            </a:r>
            <a:r>
              <a:rPr lang="en-US" sz="2200" err="1"/>
              <a:t>ilişkileri</a:t>
            </a:r>
            <a:r>
              <a:rPr lang="en-US" sz="2200"/>
              <a:t> </a:t>
            </a:r>
            <a:r>
              <a:rPr lang="en-US" sz="2200" err="1"/>
              <a:t>yönetimi</a:t>
            </a:r>
            <a:endParaRPr lang="en-US" sz="2200"/>
          </a:p>
        </p:txBody>
      </p:sp>
      <p:pic>
        <p:nvPicPr>
          <p:cNvPr id="7170" name="Picture 2" descr="What is Web Performance Monitoring and What is it Good For? - WhatsUp Gold">
            <a:extLst>
              <a:ext uri="{FF2B5EF4-FFF2-40B4-BE49-F238E27FC236}">
                <a16:creationId xmlns:a16="http://schemas.microsoft.com/office/drawing/2014/main" id="{0D9B7E43-FB5F-7477-6C68-C060FC8C37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18" r="26402"/>
          <a:stretch/>
        </p:blipFill>
        <p:spPr bwMode="auto">
          <a:xfrm>
            <a:off x="5334003" y="762000"/>
            <a:ext cx="6095997" cy="5337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025355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199" name="Rectangle 8198">
            <a:extLst>
              <a:ext uri="{FF2B5EF4-FFF2-40B4-BE49-F238E27FC236}">
                <a16:creationId xmlns:a16="http://schemas.microsoft.com/office/drawing/2014/main" id="{84136905-015B-4510-B514-027CBA846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01" name="Rectangle 8200">
            <a:extLst>
              <a:ext uri="{FF2B5EF4-FFF2-40B4-BE49-F238E27FC236}">
                <a16:creationId xmlns:a16="http://schemas.microsoft.com/office/drawing/2014/main" id="{36CD0F97-2E5B-4E84-8544-EB24DED104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099048"/>
          </a:xfrm>
          <a:prstGeom prst="rect">
            <a:avLst/>
          </a:pr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203" name="Freeform: Shape 8202">
            <a:extLst>
              <a:ext uri="{FF2B5EF4-FFF2-40B4-BE49-F238E27FC236}">
                <a16:creationId xmlns:a16="http://schemas.microsoft.com/office/drawing/2014/main" id="{18E670AF-873F-44DB-9862-796E652EEC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1430001" cy="6175613"/>
          </a:xfrm>
          <a:custGeom>
            <a:avLst/>
            <a:gdLst>
              <a:gd name="connsiteX0" fmla="*/ 0 w 11430001"/>
              <a:gd name="connsiteY0" fmla="*/ 0 h 6175613"/>
              <a:gd name="connsiteX1" fmla="*/ 5638031 w 11430001"/>
              <a:gd name="connsiteY1" fmla="*/ 0 h 6175613"/>
              <a:gd name="connsiteX2" fmla="*/ 5638031 w 11430001"/>
              <a:gd name="connsiteY2" fmla="*/ 758954 h 6175613"/>
              <a:gd name="connsiteX3" fmla="*/ 11430001 w 11430001"/>
              <a:gd name="connsiteY3" fmla="*/ 758954 h 6175613"/>
              <a:gd name="connsiteX4" fmla="*/ 11430001 w 11430001"/>
              <a:gd name="connsiteY4" fmla="*/ 6175613 h 6175613"/>
              <a:gd name="connsiteX5" fmla="*/ 5638031 w 11430001"/>
              <a:gd name="connsiteY5" fmla="*/ 6175613 h 6175613"/>
              <a:gd name="connsiteX6" fmla="*/ 5240741 w 11430001"/>
              <a:gd name="connsiteY6" fmla="*/ 6175613 h 6175613"/>
              <a:gd name="connsiteX7" fmla="*/ 0 w 11430001"/>
              <a:gd name="connsiteY7" fmla="*/ 6175613 h 6175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430001" h="6175613">
                <a:moveTo>
                  <a:pt x="0" y="0"/>
                </a:moveTo>
                <a:lnTo>
                  <a:pt x="5638031" y="0"/>
                </a:lnTo>
                <a:lnTo>
                  <a:pt x="5638031" y="758954"/>
                </a:lnTo>
                <a:lnTo>
                  <a:pt x="11430001" y="758954"/>
                </a:lnTo>
                <a:lnTo>
                  <a:pt x="11430001" y="6175613"/>
                </a:lnTo>
                <a:lnTo>
                  <a:pt x="5638031" y="6175613"/>
                </a:lnTo>
                <a:lnTo>
                  <a:pt x="5240741" y="6175613"/>
                </a:lnTo>
                <a:lnTo>
                  <a:pt x="0" y="6175613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29AE66-3AFA-F265-2369-E347D3B5F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58953"/>
            <a:ext cx="4089779" cy="2028388"/>
          </a:xfrm>
        </p:spPr>
        <p:txBody>
          <a:bodyPr anchor="ctr">
            <a:normAutofit/>
          </a:bodyPr>
          <a:lstStyle/>
          <a:p>
            <a:r>
              <a:rPr lang="en-US" sz="2800" dirty="0">
                <a:latin typeface="Arial Rounded MT Bold" panose="020F0704030504030204" pitchFamily="34" charset="77"/>
              </a:rPr>
              <a:t>SDLC </a:t>
            </a:r>
            <a:r>
              <a:rPr lang="en-US" sz="2800" dirty="0" err="1">
                <a:latin typeface="Arial Rounded MT Bold" panose="020F0704030504030204" pitchFamily="34" charset="77"/>
              </a:rPr>
              <a:t>Metodolojileri</a:t>
            </a:r>
            <a:endParaRPr lang="en-TR" sz="2800" dirty="0">
              <a:latin typeface="Arial Rounded MT Bold" panose="020F0704030504030204" pitchFamily="34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911D88-6873-4D24-E485-6FD61E09DC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2893326"/>
            <a:ext cx="4089779" cy="3202674"/>
          </a:xfrm>
        </p:spPr>
        <p:txBody>
          <a:bodyPr anchor="t">
            <a:normAutofit fontScale="92500"/>
          </a:bodyPr>
          <a:lstStyle/>
          <a:p>
            <a:r>
              <a:rPr lang="en-US" dirty="0" err="1"/>
              <a:t>Farklı</a:t>
            </a:r>
            <a:r>
              <a:rPr lang="en-US" dirty="0"/>
              <a:t> SDLC </a:t>
            </a:r>
            <a:r>
              <a:rPr lang="en-US" dirty="0" err="1"/>
              <a:t>metodolojilerinin</a:t>
            </a:r>
            <a:r>
              <a:rPr lang="en-US" dirty="0"/>
              <a:t> </a:t>
            </a:r>
            <a:r>
              <a:rPr lang="en-US" dirty="0" err="1"/>
              <a:t>tanıtımı</a:t>
            </a:r>
            <a:r>
              <a:rPr lang="en-US" dirty="0"/>
              <a:t> (</a:t>
            </a:r>
            <a:r>
              <a:rPr lang="en-US" dirty="0" err="1"/>
              <a:t>örneğin</a:t>
            </a:r>
            <a:r>
              <a:rPr lang="en-US" dirty="0"/>
              <a:t>, Waterfall, Agile, </a:t>
            </a:r>
            <a:r>
              <a:rPr lang="en-US" dirty="0" err="1"/>
              <a:t>Spiralli</a:t>
            </a:r>
            <a:r>
              <a:rPr lang="en-US" dirty="0"/>
              <a:t>)</a:t>
            </a:r>
          </a:p>
          <a:p>
            <a:r>
              <a:rPr lang="en-US" dirty="0" err="1"/>
              <a:t>Metodoloji</a:t>
            </a:r>
            <a:r>
              <a:rPr lang="en-US" dirty="0"/>
              <a:t> </a:t>
            </a:r>
            <a:r>
              <a:rPr lang="en-US" dirty="0" err="1"/>
              <a:t>seçimi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uygulaması</a:t>
            </a:r>
            <a:r>
              <a:rPr lang="en-US" dirty="0"/>
              <a:t> </a:t>
            </a:r>
            <a:r>
              <a:rPr lang="en-US" dirty="0" err="1"/>
              <a:t>nasıl</a:t>
            </a:r>
            <a:r>
              <a:rPr lang="en-US" dirty="0"/>
              <a:t> </a:t>
            </a:r>
            <a:r>
              <a:rPr lang="en-US" dirty="0" err="1"/>
              <a:t>yapılır</a:t>
            </a:r>
            <a:r>
              <a:rPr lang="en-US" dirty="0"/>
              <a:t>?</a:t>
            </a:r>
          </a:p>
        </p:txBody>
      </p:sp>
      <p:pic>
        <p:nvPicPr>
          <p:cNvPr id="8194" name="Picture 2" descr="Agile Proje Yönetimi Nedir? Neden Tercih Edilmeli? | NTT DATA Business  Solutions">
            <a:extLst>
              <a:ext uri="{FF2B5EF4-FFF2-40B4-BE49-F238E27FC236}">
                <a16:creationId xmlns:a16="http://schemas.microsoft.com/office/drawing/2014/main" id="{4A269BD4-660B-8E0E-F4F7-B6E6A8AD8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20107" y="1735756"/>
            <a:ext cx="6006694" cy="3468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864306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5FE5A2-148E-AFCA-8AE5-166834D7B6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latin typeface="Arial Rounded MT Bold" panose="020F0704030504030204" pitchFamily="34" charset="77"/>
              </a:rPr>
              <a:t>SDLC </a:t>
            </a:r>
            <a:r>
              <a:rPr lang="en-US" sz="2400" dirty="0" err="1">
                <a:latin typeface="Arial Rounded MT Bold" panose="020F0704030504030204" pitchFamily="34" charset="77"/>
              </a:rPr>
              <a:t>Metodolojileri</a:t>
            </a:r>
            <a:br>
              <a:rPr lang="en-US" sz="2400" dirty="0">
                <a:solidFill>
                  <a:srgbClr val="FF0000"/>
                </a:solidFill>
                <a:latin typeface="Arial Rounded MT Bold" panose="020F0704030504030204" pitchFamily="34" charset="77"/>
              </a:rPr>
            </a:br>
            <a:r>
              <a:rPr lang="en-US" sz="2400" dirty="0" err="1">
                <a:solidFill>
                  <a:srgbClr val="FF0000"/>
                </a:solidFill>
                <a:latin typeface="Arial Rounded MT Bold" panose="020F0704030504030204" pitchFamily="34" charset="77"/>
              </a:rPr>
              <a:t>Farklı</a:t>
            </a:r>
            <a:r>
              <a:rPr lang="en-US" sz="2400" dirty="0">
                <a:solidFill>
                  <a:srgbClr val="FF0000"/>
                </a:solidFill>
                <a:latin typeface="Arial Rounded MT Bold" panose="020F0704030504030204" pitchFamily="34" charset="77"/>
              </a:rPr>
              <a:t> SDLC </a:t>
            </a:r>
            <a:r>
              <a:rPr lang="en-US" sz="2400" dirty="0" err="1">
                <a:solidFill>
                  <a:srgbClr val="FF0000"/>
                </a:solidFill>
                <a:latin typeface="Arial Rounded MT Bold" panose="020F0704030504030204" pitchFamily="34" charset="77"/>
              </a:rPr>
              <a:t>metodolojilerinin</a:t>
            </a:r>
            <a:r>
              <a:rPr lang="en-US" sz="2400" dirty="0">
                <a:solidFill>
                  <a:srgbClr val="FF0000"/>
                </a:solidFill>
                <a:latin typeface="Arial Rounded MT Bold" panose="020F0704030504030204" pitchFamily="34" charset="77"/>
              </a:rPr>
              <a:t> </a:t>
            </a:r>
            <a:r>
              <a:rPr lang="en-US" sz="2400" dirty="0" err="1">
                <a:solidFill>
                  <a:srgbClr val="FF0000"/>
                </a:solidFill>
                <a:latin typeface="Arial Rounded MT Bold" panose="020F0704030504030204" pitchFamily="34" charset="77"/>
              </a:rPr>
              <a:t>tanıtımı</a:t>
            </a:r>
            <a:endParaRPr lang="en-TR" sz="2400" dirty="0">
              <a:solidFill>
                <a:srgbClr val="FF0000"/>
              </a:solidFill>
              <a:latin typeface="Arial Rounded MT Bold" panose="020F0704030504030204" pitchFamily="34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8ED137-31CD-2391-5570-6D5DACE122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25000" lnSpcReduction="20000"/>
          </a:bodyPr>
          <a:lstStyle/>
          <a:p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Çalışması</a:t>
            </a:r>
            <a:r>
              <a:rPr lang="en-US" dirty="0"/>
              <a:t> (Waterfall) </a:t>
            </a:r>
            <a:r>
              <a:rPr lang="en-US" dirty="0" err="1"/>
              <a:t>Metodolojisi</a:t>
            </a:r>
            <a:r>
              <a:rPr lang="en-US" dirty="0"/>
              <a:t>:</a:t>
            </a:r>
          </a:p>
          <a:p>
            <a:r>
              <a:rPr lang="en-US" dirty="0" err="1"/>
              <a:t>Olumlu</a:t>
            </a:r>
            <a:r>
              <a:rPr lang="en-US" dirty="0"/>
              <a:t> </a:t>
            </a:r>
            <a:r>
              <a:rPr lang="en-US" dirty="0" err="1"/>
              <a:t>Yönleri</a:t>
            </a:r>
            <a:r>
              <a:rPr lang="en-US" dirty="0"/>
              <a:t>: </a:t>
            </a:r>
            <a:r>
              <a:rPr lang="en-US" dirty="0" err="1"/>
              <a:t>Sıralı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lineer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yaklaşım</a:t>
            </a:r>
            <a:r>
              <a:rPr lang="en-US" dirty="0"/>
              <a:t> </a:t>
            </a:r>
            <a:r>
              <a:rPr lang="en-US" dirty="0" err="1"/>
              <a:t>olduğu</a:t>
            </a:r>
            <a:r>
              <a:rPr lang="en-US" dirty="0"/>
              <a:t> </a:t>
            </a:r>
            <a:r>
              <a:rPr lang="en-US" dirty="0" err="1"/>
              <a:t>için</a:t>
            </a:r>
            <a:r>
              <a:rPr lang="en-US" dirty="0"/>
              <a:t> </a:t>
            </a:r>
            <a:r>
              <a:rPr lang="en-US" dirty="0" err="1"/>
              <a:t>kolay</a:t>
            </a:r>
            <a:r>
              <a:rPr lang="en-US" dirty="0"/>
              <a:t> </a:t>
            </a:r>
            <a:r>
              <a:rPr lang="en-US" dirty="0" err="1"/>
              <a:t>anlaşılır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takip</a:t>
            </a:r>
            <a:r>
              <a:rPr lang="en-US" dirty="0"/>
              <a:t> </a:t>
            </a:r>
            <a:r>
              <a:rPr lang="en-US" dirty="0" err="1"/>
              <a:t>edilir</a:t>
            </a:r>
            <a:r>
              <a:rPr lang="en-US" dirty="0"/>
              <a:t>. Her </a:t>
            </a:r>
            <a:r>
              <a:rPr lang="en-US" dirty="0" err="1"/>
              <a:t>aşama</a:t>
            </a:r>
            <a:r>
              <a:rPr lang="en-US" dirty="0"/>
              <a:t>,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önceki</a:t>
            </a:r>
            <a:r>
              <a:rPr lang="en-US" dirty="0"/>
              <a:t> </a:t>
            </a:r>
            <a:r>
              <a:rPr lang="en-US" dirty="0" err="1"/>
              <a:t>tamamlandığında</a:t>
            </a:r>
            <a:r>
              <a:rPr lang="en-US" dirty="0"/>
              <a:t> </a:t>
            </a:r>
            <a:r>
              <a:rPr lang="en-US" dirty="0" err="1"/>
              <a:t>başlar</a:t>
            </a:r>
            <a:r>
              <a:rPr lang="en-US" dirty="0"/>
              <a:t>, </a:t>
            </a:r>
            <a:r>
              <a:rPr lang="en-US" dirty="0" err="1"/>
              <a:t>bu</a:t>
            </a:r>
            <a:r>
              <a:rPr lang="en-US" dirty="0"/>
              <a:t> da net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ilerleme</a:t>
            </a:r>
            <a:r>
              <a:rPr lang="en-US" dirty="0"/>
              <a:t> </a:t>
            </a:r>
            <a:r>
              <a:rPr lang="en-US" dirty="0" err="1"/>
              <a:t>sağlar</a:t>
            </a:r>
            <a:r>
              <a:rPr lang="en-US" dirty="0"/>
              <a:t>. </a:t>
            </a:r>
            <a:r>
              <a:rPr lang="en-US" dirty="0" err="1"/>
              <a:t>Dökümantasyonu</a:t>
            </a:r>
            <a:r>
              <a:rPr lang="en-US" dirty="0"/>
              <a:t> </a:t>
            </a:r>
            <a:r>
              <a:rPr lang="en-US" dirty="0" err="1"/>
              <a:t>güçlüdür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daha</a:t>
            </a:r>
            <a:r>
              <a:rPr lang="en-US" dirty="0"/>
              <a:t> </a:t>
            </a:r>
            <a:r>
              <a:rPr lang="en-US" dirty="0" err="1"/>
              <a:t>önceden</a:t>
            </a:r>
            <a:r>
              <a:rPr lang="en-US" dirty="0"/>
              <a:t> </a:t>
            </a:r>
            <a:r>
              <a:rPr lang="en-US" dirty="0" err="1"/>
              <a:t>belirlenmiş</a:t>
            </a:r>
            <a:r>
              <a:rPr lang="en-US" dirty="0"/>
              <a:t> </a:t>
            </a:r>
            <a:r>
              <a:rPr lang="en-US" dirty="0" err="1"/>
              <a:t>gereksinimler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planlamalar</a:t>
            </a:r>
            <a:r>
              <a:rPr lang="en-US" dirty="0"/>
              <a:t> </a:t>
            </a:r>
            <a:r>
              <a:rPr lang="en-US" dirty="0" err="1"/>
              <a:t>üzerine</a:t>
            </a:r>
            <a:r>
              <a:rPr lang="en-US" dirty="0"/>
              <a:t> </a:t>
            </a:r>
            <a:r>
              <a:rPr lang="en-US" dirty="0" err="1"/>
              <a:t>odaklanır</a:t>
            </a:r>
            <a:r>
              <a:rPr lang="en-US" dirty="0"/>
              <a:t>.</a:t>
            </a:r>
          </a:p>
          <a:p>
            <a:r>
              <a:rPr lang="en-US" dirty="0" err="1"/>
              <a:t>Olumsuz</a:t>
            </a:r>
            <a:r>
              <a:rPr lang="en-US" dirty="0"/>
              <a:t> </a:t>
            </a:r>
            <a:r>
              <a:rPr lang="en-US" dirty="0" err="1"/>
              <a:t>Yönleri</a:t>
            </a:r>
            <a:r>
              <a:rPr lang="en-US" dirty="0"/>
              <a:t>: </a:t>
            </a:r>
            <a:r>
              <a:rPr lang="en-US" dirty="0" err="1"/>
              <a:t>Esneklik</a:t>
            </a:r>
            <a:r>
              <a:rPr lang="en-US" dirty="0"/>
              <a:t> </a:t>
            </a:r>
            <a:r>
              <a:rPr lang="en-US" dirty="0" err="1"/>
              <a:t>eksikliği</a:t>
            </a:r>
            <a:r>
              <a:rPr lang="en-US" dirty="0"/>
              <a:t> </a:t>
            </a:r>
            <a:r>
              <a:rPr lang="en-US" dirty="0" err="1"/>
              <a:t>nedeniyle</a:t>
            </a:r>
            <a:r>
              <a:rPr lang="en-US" dirty="0"/>
              <a:t> </a:t>
            </a:r>
            <a:r>
              <a:rPr lang="en-US" dirty="0" err="1"/>
              <a:t>değişikliklere</a:t>
            </a:r>
            <a:r>
              <a:rPr lang="en-US" dirty="0"/>
              <a:t> </a:t>
            </a:r>
            <a:r>
              <a:rPr lang="en-US" dirty="0" err="1"/>
              <a:t>adaptasyon</a:t>
            </a:r>
            <a:r>
              <a:rPr lang="en-US" dirty="0"/>
              <a:t> </a:t>
            </a:r>
            <a:r>
              <a:rPr lang="en-US" dirty="0" err="1"/>
              <a:t>zor</a:t>
            </a:r>
            <a:r>
              <a:rPr lang="en-US" dirty="0"/>
              <a:t> </a:t>
            </a:r>
            <a:r>
              <a:rPr lang="en-US" dirty="0" err="1"/>
              <a:t>olabilir</a:t>
            </a:r>
            <a:r>
              <a:rPr lang="en-US" dirty="0"/>
              <a:t>. Geri </a:t>
            </a:r>
            <a:r>
              <a:rPr lang="en-US" dirty="0" err="1"/>
              <a:t>dönüş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revizyonlara</a:t>
            </a:r>
            <a:r>
              <a:rPr lang="en-US" dirty="0"/>
              <a:t> </a:t>
            </a:r>
            <a:r>
              <a:rPr lang="en-US" dirty="0" err="1"/>
              <a:t>izin</a:t>
            </a:r>
            <a:r>
              <a:rPr lang="en-US" dirty="0"/>
              <a:t> </a:t>
            </a:r>
            <a:r>
              <a:rPr lang="en-US" dirty="0" err="1"/>
              <a:t>vermez</a:t>
            </a:r>
            <a:r>
              <a:rPr lang="en-US" dirty="0"/>
              <a:t>. </a:t>
            </a:r>
            <a:r>
              <a:rPr lang="en-US" dirty="0" err="1"/>
              <a:t>Uzun</a:t>
            </a:r>
            <a:r>
              <a:rPr lang="en-US" dirty="0"/>
              <a:t> </a:t>
            </a:r>
            <a:r>
              <a:rPr lang="en-US" dirty="0" err="1"/>
              <a:t>süren</a:t>
            </a:r>
            <a:r>
              <a:rPr lang="en-US" dirty="0"/>
              <a:t> </a:t>
            </a:r>
            <a:r>
              <a:rPr lang="en-US" dirty="0" err="1"/>
              <a:t>projelerde</a:t>
            </a:r>
            <a:r>
              <a:rPr lang="en-US" dirty="0"/>
              <a:t> </a:t>
            </a:r>
            <a:r>
              <a:rPr lang="en-US" dirty="0" err="1"/>
              <a:t>riskli</a:t>
            </a:r>
            <a:r>
              <a:rPr lang="en-US" dirty="0"/>
              <a:t> </a:t>
            </a:r>
            <a:r>
              <a:rPr lang="en-US" dirty="0" err="1"/>
              <a:t>olabilir</a:t>
            </a:r>
            <a:r>
              <a:rPr lang="en-US" dirty="0"/>
              <a:t>, </a:t>
            </a:r>
            <a:r>
              <a:rPr lang="en-US" dirty="0" err="1"/>
              <a:t>çünkü</a:t>
            </a:r>
            <a:r>
              <a:rPr lang="en-US" dirty="0"/>
              <a:t> </a:t>
            </a:r>
            <a:r>
              <a:rPr lang="en-US" dirty="0" err="1"/>
              <a:t>hatalar</a:t>
            </a:r>
            <a:r>
              <a:rPr lang="en-US" dirty="0"/>
              <a:t> </a:t>
            </a:r>
            <a:r>
              <a:rPr lang="en-US" dirty="0" err="1"/>
              <a:t>ileri</a:t>
            </a:r>
            <a:r>
              <a:rPr lang="en-US" dirty="0"/>
              <a:t> </a:t>
            </a:r>
            <a:r>
              <a:rPr lang="en-US" dirty="0" err="1"/>
              <a:t>aşamalarda</a:t>
            </a:r>
            <a:r>
              <a:rPr lang="en-US" dirty="0"/>
              <a:t> </a:t>
            </a:r>
            <a:r>
              <a:rPr lang="en-US" dirty="0" err="1"/>
              <a:t>tespit</a:t>
            </a:r>
            <a:r>
              <a:rPr lang="en-US" dirty="0"/>
              <a:t> </a:t>
            </a:r>
            <a:r>
              <a:rPr lang="en-US" dirty="0" err="1"/>
              <a:t>edilebilir</a:t>
            </a:r>
            <a:r>
              <a:rPr lang="en-US" dirty="0"/>
              <a:t>.</a:t>
            </a:r>
          </a:p>
          <a:p>
            <a:r>
              <a:rPr lang="en-US" dirty="0" err="1"/>
              <a:t>Çevik</a:t>
            </a:r>
            <a:r>
              <a:rPr lang="en-US" dirty="0"/>
              <a:t> (Agile) </a:t>
            </a:r>
            <a:r>
              <a:rPr lang="en-US" dirty="0" err="1"/>
              <a:t>Metodoloji</a:t>
            </a:r>
            <a:r>
              <a:rPr lang="en-US" dirty="0"/>
              <a:t>:</a:t>
            </a:r>
          </a:p>
          <a:p>
            <a:r>
              <a:rPr lang="en-US" dirty="0" err="1"/>
              <a:t>Olumlu</a:t>
            </a:r>
            <a:r>
              <a:rPr lang="en-US" dirty="0"/>
              <a:t> </a:t>
            </a:r>
            <a:r>
              <a:rPr lang="en-US" dirty="0" err="1"/>
              <a:t>Yönleri</a:t>
            </a:r>
            <a:r>
              <a:rPr lang="en-US" dirty="0"/>
              <a:t>: </a:t>
            </a:r>
            <a:r>
              <a:rPr lang="en-US" dirty="0" err="1"/>
              <a:t>Esnek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yaklaşımı</a:t>
            </a:r>
            <a:r>
              <a:rPr lang="en-US" dirty="0"/>
              <a:t> </a:t>
            </a:r>
            <a:r>
              <a:rPr lang="en-US" dirty="0" err="1"/>
              <a:t>vardır</a:t>
            </a:r>
            <a:r>
              <a:rPr lang="en-US" dirty="0"/>
              <a:t>, </a:t>
            </a:r>
            <a:r>
              <a:rPr lang="en-US" dirty="0" err="1"/>
              <a:t>değişen</a:t>
            </a:r>
            <a:r>
              <a:rPr lang="en-US" dirty="0"/>
              <a:t> </a:t>
            </a:r>
            <a:r>
              <a:rPr lang="en-US" dirty="0" err="1"/>
              <a:t>gereksinimlere</a:t>
            </a:r>
            <a:r>
              <a:rPr lang="en-US" dirty="0"/>
              <a:t> </a:t>
            </a:r>
            <a:r>
              <a:rPr lang="en-US" dirty="0" err="1"/>
              <a:t>hızlı</a:t>
            </a:r>
            <a:r>
              <a:rPr lang="en-US" dirty="0"/>
              <a:t> </a:t>
            </a:r>
            <a:r>
              <a:rPr lang="en-US" dirty="0" err="1"/>
              <a:t>yanıt</a:t>
            </a:r>
            <a:r>
              <a:rPr lang="en-US" dirty="0"/>
              <a:t> </a:t>
            </a:r>
            <a:r>
              <a:rPr lang="en-US" dirty="0" err="1"/>
              <a:t>verebilir</a:t>
            </a:r>
            <a:r>
              <a:rPr lang="en-US" dirty="0"/>
              <a:t>. </a:t>
            </a:r>
            <a:r>
              <a:rPr lang="en-US" dirty="0" err="1"/>
              <a:t>Sık</a:t>
            </a:r>
            <a:r>
              <a:rPr lang="en-US" dirty="0"/>
              <a:t> </a:t>
            </a:r>
            <a:r>
              <a:rPr lang="en-US" dirty="0" err="1"/>
              <a:t>sık</a:t>
            </a:r>
            <a:r>
              <a:rPr lang="en-US" dirty="0"/>
              <a:t> </a:t>
            </a:r>
            <a:r>
              <a:rPr lang="en-US" dirty="0" err="1"/>
              <a:t>geri</a:t>
            </a:r>
            <a:r>
              <a:rPr lang="en-US" dirty="0"/>
              <a:t> </a:t>
            </a:r>
            <a:r>
              <a:rPr lang="en-US" dirty="0" err="1"/>
              <a:t>bildirim</a:t>
            </a:r>
            <a:r>
              <a:rPr lang="en-US" dirty="0"/>
              <a:t> </a:t>
            </a:r>
            <a:r>
              <a:rPr lang="en-US" dirty="0" err="1"/>
              <a:t>alarak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sürdürülebilir</a:t>
            </a:r>
            <a:r>
              <a:rPr lang="en-US" dirty="0"/>
              <a:t> </a:t>
            </a:r>
            <a:r>
              <a:rPr lang="en-US" dirty="0" err="1"/>
              <a:t>geliştirmeler</a:t>
            </a:r>
            <a:r>
              <a:rPr lang="en-US" dirty="0"/>
              <a:t> </a:t>
            </a:r>
            <a:r>
              <a:rPr lang="en-US" dirty="0" err="1"/>
              <a:t>yaparak</a:t>
            </a:r>
            <a:r>
              <a:rPr lang="en-US" dirty="0"/>
              <a:t> </a:t>
            </a:r>
            <a:r>
              <a:rPr lang="en-US" dirty="0" err="1"/>
              <a:t>iteratif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şekilde</a:t>
            </a:r>
            <a:r>
              <a:rPr lang="en-US" dirty="0"/>
              <a:t> </a:t>
            </a:r>
            <a:r>
              <a:rPr lang="en-US" dirty="0" err="1"/>
              <a:t>ilerler</a:t>
            </a:r>
            <a:r>
              <a:rPr lang="en-US" dirty="0"/>
              <a:t>. </a:t>
            </a:r>
            <a:r>
              <a:rPr lang="en-US" dirty="0" err="1"/>
              <a:t>Müşteri</a:t>
            </a:r>
            <a:r>
              <a:rPr lang="en-US" dirty="0"/>
              <a:t> </a:t>
            </a:r>
            <a:r>
              <a:rPr lang="en-US" dirty="0" err="1"/>
              <a:t>katılımını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işbirliğini</a:t>
            </a:r>
            <a:r>
              <a:rPr lang="en-US" dirty="0"/>
              <a:t> </a:t>
            </a:r>
            <a:r>
              <a:rPr lang="en-US" dirty="0" err="1"/>
              <a:t>önemser</a:t>
            </a:r>
            <a:r>
              <a:rPr lang="en-US" dirty="0"/>
              <a:t>. </a:t>
            </a:r>
            <a:r>
              <a:rPr lang="en-US" dirty="0" err="1"/>
              <a:t>Küçük</a:t>
            </a:r>
            <a:r>
              <a:rPr lang="en-US" dirty="0"/>
              <a:t>, </a:t>
            </a:r>
            <a:r>
              <a:rPr lang="en-US" dirty="0" err="1"/>
              <a:t>kendine</a:t>
            </a:r>
            <a:r>
              <a:rPr lang="en-US" dirty="0"/>
              <a:t> </a:t>
            </a:r>
            <a:r>
              <a:rPr lang="en-US" dirty="0" err="1"/>
              <a:t>yeten</a:t>
            </a:r>
            <a:r>
              <a:rPr lang="en-US" dirty="0"/>
              <a:t> </a:t>
            </a:r>
            <a:r>
              <a:rPr lang="en-US" dirty="0" err="1"/>
              <a:t>ekiplerle</a:t>
            </a:r>
            <a:r>
              <a:rPr lang="en-US" dirty="0"/>
              <a:t> </a:t>
            </a:r>
            <a:r>
              <a:rPr lang="en-US" dirty="0" err="1"/>
              <a:t>çalışır</a:t>
            </a:r>
            <a:r>
              <a:rPr lang="en-US" dirty="0"/>
              <a:t>.</a:t>
            </a:r>
          </a:p>
          <a:p>
            <a:r>
              <a:rPr lang="en-US" dirty="0" err="1"/>
              <a:t>Olumsuz</a:t>
            </a:r>
            <a:r>
              <a:rPr lang="en-US" dirty="0"/>
              <a:t> </a:t>
            </a:r>
            <a:r>
              <a:rPr lang="en-US" dirty="0" err="1"/>
              <a:t>Yönleri</a:t>
            </a:r>
            <a:r>
              <a:rPr lang="en-US" dirty="0"/>
              <a:t>: </a:t>
            </a:r>
            <a:r>
              <a:rPr lang="en-US" dirty="0" err="1"/>
              <a:t>Ekip</a:t>
            </a:r>
            <a:r>
              <a:rPr lang="en-US" dirty="0"/>
              <a:t> </a:t>
            </a:r>
            <a:r>
              <a:rPr lang="en-US" dirty="0" err="1"/>
              <a:t>içi</a:t>
            </a:r>
            <a:r>
              <a:rPr lang="en-US" dirty="0"/>
              <a:t> </a:t>
            </a:r>
            <a:r>
              <a:rPr lang="en-US" dirty="0" err="1"/>
              <a:t>iletişim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işbirliği</a:t>
            </a:r>
            <a:r>
              <a:rPr lang="en-US" dirty="0"/>
              <a:t> </a:t>
            </a:r>
            <a:r>
              <a:rPr lang="en-US" dirty="0" err="1"/>
              <a:t>gerektirir</a:t>
            </a:r>
            <a:r>
              <a:rPr lang="en-US" dirty="0"/>
              <a:t>, </a:t>
            </a:r>
            <a:r>
              <a:rPr lang="en-US" dirty="0" err="1"/>
              <a:t>bu</a:t>
            </a:r>
            <a:r>
              <a:rPr lang="en-US" dirty="0"/>
              <a:t> </a:t>
            </a:r>
            <a:r>
              <a:rPr lang="en-US" dirty="0" err="1"/>
              <a:t>nedenle</a:t>
            </a:r>
            <a:r>
              <a:rPr lang="en-US" dirty="0"/>
              <a:t> </a:t>
            </a:r>
            <a:r>
              <a:rPr lang="en-US" dirty="0" err="1"/>
              <a:t>büyük</a:t>
            </a:r>
            <a:r>
              <a:rPr lang="en-US" dirty="0"/>
              <a:t> </a:t>
            </a:r>
            <a:r>
              <a:rPr lang="en-US" dirty="0" err="1"/>
              <a:t>projelerde</a:t>
            </a:r>
            <a:r>
              <a:rPr lang="en-US" dirty="0"/>
              <a:t> </a:t>
            </a:r>
            <a:r>
              <a:rPr lang="en-US" dirty="0" err="1"/>
              <a:t>yönetimi</a:t>
            </a:r>
            <a:r>
              <a:rPr lang="en-US" dirty="0"/>
              <a:t> </a:t>
            </a:r>
            <a:r>
              <a:rPr lang="en-US" dirty="0" err="1"/>
              <a:t>zor</a:t>
            </a:r>
            <a:r>
              <a:rPr lang="en-US" dirty="0"/>
              <a:t> </a:t>
            </a:r>
            <a:r>
              <a:rPr lang="en-US" dirty="0" err="1"/>
              <a:t>olabilir</a:t>
            </a:r>
            <a:r>
              <a:rPr lang="en-US" dirty="0"/>
              <a:t>. </a:t>
            </a:r>
            <a:r>
              <a:rPr lang="en-US" dirty="0" err="1"/>
              <a:t>Yeterli</a:t>
            </a:r>
            <a:r>
              <a:rPr lang="en-US" dirty="0"/>
              <a:t> </a:t>
            </a:r>
            <a:r>
              <a:rPr lang="en-US" dirty="0" err="1"/>
              <a:t>planlama</a:t>
            </a:r>
            <a:r>
              <a:rPr lang="en-US" dirty="0"/>
              <a:t> </a:t>
            </a:r>
            <a:r>
              <a:rPr lang="en-US" dirty="0" err="1"/>
              <a:t>yapılmazsa</a:t>
            </a:r>
            <a:r>
              <a:rPr lang="en-US" dirty="0"/>
              <a:t>, </a:t>
            </a:r>
            <a:r>
              <a:rPr lang="en-US" dirty="0" err="1"/>
              <a:t>proje</a:t>
            </a:r>
            <a:r>
              <a:rPr lang="en-US" dirty="0"/>
              <a:t> </a:t>
            </a:r>
            <a:r>
              <a:rPr lang="en-US" dirty="0" err="1"/>
              <a:t>hedeflerinden</a:t>
            </a:r>
            <a:r>
              <a:rPr lang="en-US" dirty="0"/>
              <a:t> </a:t>
            </a:r>
            <a:r>
              <a:rPr lang="en-US" dirty="0" err="1"/>
              <a:t>sapabilir</a:t>
            </a:r>
            <a:r>
              <a:rPr lang="en-US" dirty="0"/>
              <a:t> </a:t>
            </a:r>
            <a:r>
              <a:rPr lang="en-US" dirty="0" err="1"/>
              <a:t>veya</a:t>
            </a:r>
            <a:r>
              <a:rPr lang="en-US" dirty="0"/>
              <a:t> </a:t>
            </a:r>
            <a:r>
              <a:rPr lang="en-US" dirty="0" err="1"/>
              <a:t>sürekli</a:t>
            </a:r>
            <a:r>
              <a:rPr lang="en-US" dirty="0"/>
              <a:t> </a:t>
            </a:r>
            <a:r>
              <a:rPr lang="en-US" dirty="0" err="1"/>
              <a:t>değişikliklere</a:t>
            </a:r>
            <a:r>
              <a:rPr lang="en-US" dirty="0"/>
              <a:t> </a:t>
            </a:r>
            <a:r>
              <a:rPr lang="en-US" dirty="0" err="1"/>
              <a:t>yol</a:t>
            </a:r>
            <a:r>
              <a:rPr lang="en-US" dirty="0"/>
              <a:t> </a:t>
            </a:r>
            <a:r>
              <a:rPr lang="en-US" dirty="0" err="1"/>
              <a:t>açabilir</a:t>
            </a:r>
            <a:r>
              <a:rPr lang="en-US" dirty="0"/>
              <a:t>.</a:t>
            </a:r>
          </a:p>
          <a:p>
            <a:r>
              <a:rPr lang="en-US" dirty="0"/>
              <a:t>Spiral </a:t>
            </a:r>
            <a:r>
              <a:rPr lang="en-US" dirty="0" err="1"/>
              <a:t>Metodolojisi</a:t>
            </a:r>
            <a:r>
              <a:rPr lang="en-US" dirty="0"/>
              <a:t>:</a:t>
            </a:r>
          </a:p>
          <a:p>
            <a:r>
              <a:rPr lang="en-US" dirty="0" err="1"/>
              <a:t>Olumlu</a:t>
            </a:r>
            <a:r>
              <a:rPr lang="en-US" dirty="0"/>
              <a:t> </a:t>
            </a:r>
            <a:r>
              <a:rPr lang="en-US" dirty="0" err="1"/>
              <a:t>Yönleri</a:t>
            </a:r>
            <a:r>
              <a:rPr lang="en-US" dirty="0"/>
              <a:t>: Risk </a:t>
            </a:r>
            <a:r>
              <a:rPr lang="en-US" dirty="0" err="1"/>
              <a:t>analizine</a:t>
            </a:r>
            <a:r>
              <a:rPr lang="en-US" dirty="0"/>
              <a:t> </a:t>
            </a:r>
            <a:r>
              <a:rPr lang="en-US" dirty="0" err="1"/>
              <a:t>dayalıdır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riskleri</a:t>
            </a:r>
            <a:r>
              <a:rPr lang="en-US" dirty="0"/>
              <a:t> </a:t>
            </a:r>
            <a:r>
              <a:rPr lang="en-US" dirty="0" err="1"/>
              <a:t>belirlemek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yönetmek</a:t>
            </a:r>
            <a:r>
              <a:rPr lang="en-US" dirty="0"/>
              <a:t> </a:t>
            </a:r>
            <a:r>
              <a:rPr lang="en-US" dirty="0" err="1"/>
              <a:t>için</a:t>
            </a:r>
            <a:r>
              <a:rPr lang="en-US" dirty="0"/>
              <a:t> </a:t>
            </a:r>
            <a:r>
              <a:rPr lang="en-US" dirty="0" err="1"/>
              <a:t>döngüler</a:t>
            </a:r>
            <a:r>
              <a:rPr lang="en-US" dirty="0"/>
              <a:t> </a:t>
            </a:r>
            <a:r>
              <a:rPr lang="en-US" dirty="0" err="1"/>
              <a:t>kullanır</a:t>
            </a:r>
            <a:r>
              <a:rPr lang="en-US" dirty="0"/>
              <a:t>. Her </a:t>
            </a:r>
            <a:r>
              <a:rPr lang="en-US" dirty="0" err="1"/>
              <a:t>döngüde</a:t>
            </a:r>
            <a:r>
              <a:rPr lang="en-US" dirty="0"/>
              <a:t> </a:t>
            </a:r>
            <a:r>
              <a:rPr lang="en-US" dirty="0" err="1"/>
              <a:t>müşteri</a:t>
            </a:r>
            <a:r>
              <a:rPr lang="en-US" dirty="0"/>
              <a:t> </a:t>
            </a:r>
            <a:r>
              <a:rPr lang="en-US" dirty="0" err="1"/>
              <a:t>geri</a:t>
            </a:r>
            <a:r>
              <a:rPr lang="en-US" dirty="0"/>
              <a:t> </a:t>
            </a:r>
            <a:r>
              <a:rPr lang="en-US" dirty="0" err="1"/>
              <a:t>bildirimi</a:t>
            </a:r>
            <a:r>
              <a:rPr lang="en-US" dirty="0"/>
              <a:t> </a:t>
            </a:r>
            <a:r>
              <a:rPr lang="en-US" dirty="0" err="1"/>
              <a:t>alır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gereksinimlerdeki</a:t>
            </a:r>
            <a:r>
              <a:rPr lang="en-US" dirty="0"/>
              <a:t> </a:t>
            </a:r>
            <a:r>
              <a:rPr lang="en-US" dirty="0" err="1"/>
              <a:t>değişikliklere</a:t>
            </a:r>
            <a:r>
              <a:rPr lang="en-US" dirty="0"/>
              <a:t> </a:t>
            </a:r>
            <a:r>
              <a:rPr lang="en-US" dirty="0" err="1"/>
              <a:t>esneklik</a:t>
            </a:r>
            <a:r>
              <a:rPr lang="en-US" dirty="0"/>
              <a:t> </a:t>
            </a:r>
            <a:r>
              <a:rPr lang="en-US" dirty="0" err="1"/>
              <a:t>sağlar</a:t>
            </a:r>
            <a:r>
              <a:rPr lang="en-US" dirty="0"/>
              <a:t>. </a:t>
            </a:r>
            <a:r>
              <a:rPr lang="en-US" dirty="0" err="1"/>
              <a:t>İteratif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yaklaşıma</a:t>
            </a:r>
            <a:r>
              <a:rPr lang="en-US" dirty="0"/>
              <a:t> </a:t>
            </a:r>
            <a:r>
              <a:rPr lang="en-US" dirty="0" err="1"/>
              <a:t>sahiptir</a:t>
            </a:r>
            <a:r>
              <a:rPr lang="en-US" dirty="0"/>
              <a:t>.</a:t>
            </a:r>
          </a:p>
          <a:p>
            <a:r>
              <a:rPr lang="en-US" dirty="0" err="1"/>
              <a:t>Olumsuz</a:t>
            </a:r>
            <a:r>
              <a:rPr lang="en-US" dirty="0"/>
              <a:t> </a:t>
            </a:r>
            <a:r>
              <a:rPr lang="en-US" dirty="0" err="1"/>
              <a:t>Yönleri</a:t>
            </a:r>
            <a:r>
              <a:rPr lang="en-US" dirty="0"/>
              <a:t>: </a:t>
            </a:r>
            <a:r>
              <a:rPr lang="en-US" dirty="0" err="1"/>
              <a:t>Karmaşık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maliyetli</a:t>
            </a:r>
            <a:r>
              <a:rPr lang="en-US" dirty="0"/>
              <a:t> </a:t>
            </a:r>
            <a:r>
              <a:rPr lang="en-US" dirty="0" err="1"/>
              <a:t>olabilir</a:t>
            </a:r>
            <a:r>
              <a:rPr lang="en-US" dirty="0"/>
              <a:t>. </a:t>
            </a:r>
            <a:r>
              <a:rPr lang="en-US" dirty="0" err="1"/>
              <a:t>Yeterli</a:t>
            </a:r>
            <a:r>
              <a:rPr lang="en-US" dirty="0"/>
              <a:t> </a:t>
            </a:r>
            <a:r>
              <a:rPr lang="en-US" dirty="0" err="1"/>
              <a:t>uzmanlık</a:t>
            </a:r>
            <a:r>
              <a:rPr lang="en-US" dirty="0"/>
              <a:t> </a:t>
            </a:r>
            <a:r>
              <a:rPr lang="en-US" dirty="0" err="1"/>
              <a:t>gerektirir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deneyimli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ekip</a:t>
            </a:r>
            <a:r>
              <a:rPr lang="en-US" dirty="0"/>
              <a:t> </a:t>
            </a:r>
            <a:r>
              <a:rPr lang="en-US" dirty="0" err="1"/>
              <a:t>tarafından</a:t>
            </a:r>
            <a:r>
              <a:rPr lang="en-US" dirty="0"/>
              <a:t> </a:t>
            </a:r>
            <a:r>
              <a:rPr lang="en-US" dirty="0" err="1"/>
              <a:t>yönetilmelidir</a:t>
            </a:r>
            <a:r>
              <a:rPr lang="en-US" dirty="0"/>
              <a:t>. </a:t>
            </a:r>
            <a:r>
              <a:rPr lang="en-US" dirty="0" err="1"/>
              <a:t>Sürekli</a:t>
            </a:r>
            <a:r>
              <a:rPr lang="en-US" dirty="0"/>
              <a:t> </a:t>
            </a:r>
            <a:r>
              <a:rPr lang="en-US" dirty="0" err="1"/>
              <a:t>analiz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planlama</a:t>
            </a:r>
            <a:r>
              <a:rPr lang="en-US" dirty="0"/>
              <a:t> </a:t>
            </a:r>
            <a:r>
              <a:rPr lang="en-US" dirty="0" err="1"/>
              <a:t>gerektirir</a:t>
            </a:r>
            <a:r>
              <a:rPr lang="en-US" dirty="0"/>
              <a:t>.</a:t>
            </a:r>
          </a:p>
          <a:p>
            <a:r>
              <a:rPr lang="en-US" dirty="0"/>
              <a:t>RAD (</a:t>
            </a:r>
            <a:r>
              <a:rPr lang="en-US" dirty="0" err="1"/>
              <a:t>Hızlı</a:t>
            </a:r>
            <a:r>
              <a:rPr lang="en-US" dirty="0"/>
              <a:t> </a:t>
            </a:r>
            <a:r>
              <a:rPr lang="en-US" dirty="0" err="1"/>
              <a:t>Uygulama</a:t>
            </a:r>
            <a:r>
              <a:rPr lang="en-US" dirty="0"/>
              <a:t> </a:t>
            </a:r>
            <a:r>
              <a:rPr lang="en-US" dirty="0" err="1"/>
              <a:t>Geliştirme</a:t>
            </a:r>
            <a:r>
              <a:rPr lang="en-US" dirty="0"/>
              <a:t>) </a:t>
            </a:r>
            <a:r>
              <a:rPr lang="en-US" dirty="0" err="1"/>
              <a:t>Metodolojisi</a:t>
            </a:r>
            <a:r>
              <a:rPr lang="en-US" dirty="0"/>
              <a:t>:</a:t>
            </a:r>
          </a:p>
          <a:p>
            <a:r>
              <a:rPr lang="en-US" dirty="0" err="1"/>
              <a:t>Olumlu</a:t>
            </a:r>
            <a:r>
              <a:rPr lang="en-US" dirty="0"/>
              <a:t> </a:t>
            </a:r>
            <a:r>
              <a:rPr lang="en-US" dirty="0" err="1"/>
              <a:t>Yönleri</a:t>
            </a:r>
            <a:r>
              <a:rPr lang="en-US" dirty="0"/>
              <a:t>: </a:t>
            </a:r>
            <a:r>
              <a:rPr lang="en-US" dirty="0" err="1"/>
              <a:t>Hızlı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etkili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şekilde</a:t>
            </a:r>
            <a:r>
              <a:rPr lang="en-US" dirty="0"/>
              <a:t> </a:t>
            </a:r>
            <a:r>
              <a:rPr lang="en-US" dirty="0" err="1"/>
              <a:t>projelerin</a:t>
            </a:r>
            <a:r>
              <a:rPr lang="en-US" dirty="0"/>
              <a:t> </a:t>
            </a:r>
            <a:r>
              <a:rPr lang="en-US" dirty="0" err="1"/>
              <a:t>tamamlanmasına</a:t>
            </a:r>
            <a:r>
              <a:rPr lang="en-US" dirty="0"/>
              <a:t> </a:t>
            </a:r>
            <a:r>
              <a:rPr lang="en-US" dirty="0" err="1"/>
              <a:t>odaklanır</a:t>
            </a:r>
            <a:r>
              <a:rPr lang="en-US" dirty="0"/>
              <a:t>. </a:t>
            </a:r>
            <a:r>
              <a:rPr lang="en-US" dirty="0" err="1"/>
              <a:t>İteratif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yaklaşıma</a:t>
            </a:r>
            <a:r>
              <a:rPr lang="en-US" dirty="0"/>
              <a:t> </a:t>
            </a:r>
            <a:r>
              <a:rPr lang="en-US" dirty="0" err="1"/>
              <a:t>sahiptir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prototipler</a:t>
            </a:r>
            <a:r>
              <a:rPr lang="en-US" dirty="0"/>
              <a:t> </a:t>
            </a:r>
            <a:r>
              <a:rPr lang="en-US" dirty="0" err="1"/>
              <a:t>kullanarak</a:t>
            </a:r>
            <a:r>
              <a:rPr lang="en-US" dirty="0"/>
              <a:t> </a:t>
            </a:r>
            <a:r>
              <a:rPr lang="en-US" dirty="0" err="1"/>
              <a:t>müşteri</a:t>
            </a:r>
            <a:r>
              <a:rPr lang="en-US" dirty="0"/>
              <a:t> </a:t>
            </a:r>
            <a:r>
              <a:rPr lang="en-US" dirty="0" err="1"/>
              <a:t>geri</a:t>
            </a:r>
            <a:r>
              <a:rPr lang="en-US" dirty="0"/>
              <a:t> </a:t>
            </a:r>
            <a:r>
              <a:rPr lang="en-US" dirty="0" err="1"/>
              <a:t>bildirimini</a:t>
            </a:r>
            <a:r>
              <a:rPr lang="en-US" dirty="0"/>
              <a:t> </a:t>
            </a:r>
            <a:r>
              <a:rPr lang="en-US" dirty="0" err="1"/>
              <a:t>kolaylaştırır</a:t>
            </a:r>
            <a:r>
              <a:rPr lang="en-US" dirty="0"/>
              <a:t>. </a:t>
            </a:r>
            <a:r>
              <a:rPr lang="en-US" dirty="0" err="1"/>
              <a:t>Kaynakları</a:t>
            </a:r>
            <a:r>
              <a:rPr lang="en-US" dirty="0"/>
              <a:t> </a:t>
            </a:r>
            <a:r>
              <a:rPr lang="en-US" dirty="0" err="1"/>
              <a:t>daha</a:t>
            </a:r>
            <a:r>
              <a:rPr lang="en-US" dirty="0"/>
              <a:t> </a:t>
            </a:r>
            <a:r>
              <a:rPr lang="en-US" dirty="0" err="1"/>
              <a:t>iyi</a:t>
            </a:r>
            <a:r>
              <a:rPr lang="en-US" dirty="0"/>
              <a:t> </a:t>
            </a:r>
            <a:r>
              <a:rPr lang="en-US" dirty="0" err="1"/>
              <a:t>kullanma</a:t>
            </a:r>
            <a:r>
              <a:rPr lang="en-US" dirty="0"/>
              <a:t> </a:t>
            </a:r>
            <a:r>
              <a:rPr lang="en-US" dirty="0" err="1"/>
              <a:t>potansiyeli</a:t>
            </a:r>
            <a:r>
              <a:rPr lang="en-US" dirty="0"/>
              <a:t> </a:t>
            </a:r>
            <a:r>
              <a:rPr lang="en-US" dirty="0" err="1"/>
              <a:t>vardır</a:t>
            </a:r>
            <a:r>
              <a:rPr lang="en-US" dirty="0"/>
              <a:t>.</a:t>
            </a:r>
          </a:p>
          <a:p>
            <a:r>
              <a:rPr lang="en-US" dirty="0" err="1"/>
              <a:t>Olumsuz</a:t>
            </a:r>
            <a:r>
              <a:rPr lang="en-US" dirty="0"/>
              <a:t> </a:t>
            </a:r>
            <a:r>
              <a:rPr lang="en-US" dirty="0" err="1"/>
              <a:t>Yönleri</a:t>
            </a:r>
            <a:r>
              <a:rPr lang="en-US" dirty="0"/>
              <a:t>: </a:t>
            </a:r>
            <a:r>
              <a:rPr lang="en-US" dirty="0" err="1"/>
              <a:t>Küçük</a:t>
            </a:r>
            <a:r>
              <a:rPr lang="en-US" dirty="0"/>
              <a:t> </a:t>
            </a:r>
            <a:r>
              <a:rPr lang="en-US" dirty="0" err="1"/>
              <a:t>ölçekli</a:t>
            </a:r>
            <a:r>
              <a:rPr lang="en-US" dirty="0"/>
              <a:t> </a:t>
            </a:r>
            <a:r>
              <a:rPr lang="en-US" dirty="0" err="1"/>
              <a:t>projelerde</a:t>
            </a:r>
            <a:r>
              <a:rPr lang="en-US" dirty="0"/>
              <a:t> </a:t>
            </a:r>
            <a:r>
              <a:rPr lang="en-US" dirty="0" err="1"/>
              <a:t>daha</a:t>
            </a:r>
            <a:r>
              <a:rPr lang="en-US" dirty="0"/>
              <a:t> </a:t>
            </a:r>
            <a:r>
              <a:rPr lang="en-US" dirty="0" err="1"/>
              <a:t>etkilidir</a:t>
            </a:r>
            <a:r>
              <a:rPr lang="en-US" dirty="0"/>
              <a:t>, </a:t>
            </a:r>
            <a:r>
              <a:rPr lang="en-US" dirty="0" err="1"/>
              <a:t>büyük</a:t>
            </a:r>
            <a:r>
              <a:rPr lang="en-US" dirty="0"/>
              <a:t> </a:t>
            </a:r>
            <a:r>
              <a:rPr lang="en-US" dirty="0" err="1"/>
              <a:t>projelerde</a:t>
            </a:r>
            <a:r>
              <a:rPr lang="en-US" dirty="0"/>
              <a:t> risk</a:t>
            </a:r>
            <a:endParaRPr lang="en-TR" dirty="0"/>
          </a:p>
        </p:txBody>
      </p:sp>
    </p:spTree>
    <p:extLst>
      <p:ext uri="{BB962C8B-B14F-4D97-AF65-F5344CB8AC3E}">
        <p14:creationId xmlns:p14="http://schemas.microsoft.com/office/powerpoint/2010/main" val="6115360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F017F5-9B9E-9348-F737-0F8EDD346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latin typeface="Arial Rounded MT Bold" panose="020F0704030504030204" pitchFamily="34" charset="77"/>
              </a:rPr>
              <a:t>SDLC </a:t>
            </a:r>
            <a:r>
              <a:rPr lang="en-US" sz="2400" dirty="0" err="1">
                <a:latin typeface="Arial Rounded MT Bold" panose="020F0704030504030204" pitchFamily="34" charset="77"/>
              </a:rPr>
              <a:t>Metodolojileri</a:t>
            </a:r>
            <a:r>
              <a:rPr lang="en-US" sz="2400" dirty="0">
                <a:latin typeface="Arial Rounded MT Bold" panose="020F0704030504030204" pitchFamily="34" charset="77"/>
              </a:rPr>
              <a:t> </a:t>
            </a:r>
            <a:br>
              <a:rPr lang="en-US" sz="2400" dirty="0">
                <a:latin typeface="Arial Rounded MT Bold" panose="020F0704030504030204" pitchFamily="34" charset="77"/>
              </a:rPr>
            </a:br>
            <a:r>
              <a:rPr lang="en-US" sz="2400" dirty="0" err="1">
                <a:solidFill>
                  <a:srgbClr val="FF0000"/>
                </a:solidFill>
                <a:latin typeface="Arial Rounded MT Bold" panose="020F0704030504030204" pitchFamily="34" charset="77"/>
              </a:rPr>
              <a:t>Metodoloji</a:t>
            </a:r>
            <a:r>
              <a:rPr lang="en-US" sz="2400" dirty="0">
                <a:solidFill>
                  <a:srgbClr val="FF0000"/>
                </a:solidFill>
                <a:latin typeface="Arial Rounded MT Bold" panose="020F0704030504030204" pitchFamily="34" charset="77"/>
              </a:rPr>
              <a:t> </a:t>
            </a:r>
            <a:r>
              <a:rPr lang="en-US" sz="2400" dirty="0" err="1">
                <a:solidFill>
                  <a:srgbClr val="FF0000"/>
                </a:solidFill>
                <a:latin typeface="Arial Rounded MT Bold" panose="020F0704030504030204" pitchFamily="34" charset="77"/>
              </a:rPr>
              <a:t>seçimi</a:t>
            </a:r>
            <a:r>
              <a:rPr lang="en-US" sz="2400" dirty="0">
                <a:solidFill>
                  <a:srgbClr val="FF0000"/>
                </a:solidFill>
                <a:latin typeface="Arial Rounded MT Bold" panose="020F0704030504030204" pitchFamily="34" charset="77"/>
              </a:rPr>
              <a:t> </a:t>
            </a:r>
            <a:r>
              <a:rPr lang="en-US" sz="2400" dirty="0" err="1">
                <a:solidFill>
                  <a:srgbClr val="FF0000"/>
                </a:solidFill>
                <a:latin typeface="Arial Rounded MT Bold" panose="020F0704030504030204" pitchFamily="34" charset="77"/>
              </a:rPr>
              <a:t>ve</a:t>
            </a:r>
            <a:r>
              <a:rPr lang="en-US" sz="2400" dirty="0">
                <a:solidFill>
                  <a:srgbClr val="FF0000"/>
                </a:solidFill>
                <a:latin typeface="Arial Rounded MT Bold" panose="020F0704030504030204" pitchFamily="34" charset="77"/>
              </a:rPr>
              <a:t> </a:t>
            </a:r>
            <a:r>
              <a:rPr lang="en-US" sz="2400" dirty="0" err="1">
                <a:solidFill>
                  <a:srgbClr val="FF0000"/>
                </a:solidFill>
                <a:latin typeface="Arial Rounded MT Bold" panose="020F0704030504030204" pitchFamily="34" charset="77"/>
              </a:rPr>
              <a:t>uygulaması</a:t>
            </a:r>
            <a:r>
              <a:rPr lang="en-US" sz="2400" dirty="0">
                <a:solidFill>
                  <a:srgbClr val="FF0000"/>
                </a:solidFill>
                <a:latin typeface="Arial Rounded MT Bold" panose="020F0704030504030204" pitchFamily="34" charset="77"/>
              </a:rPr>
              <a:t> </a:t>
            </a:r>
            <a:r>
              <a:rPr lang="en-US" sz="2400" dirty="0" err="1">
                <a:solidFill>
                  <a:srgbClr val="FF0000"/>
                </a:solidFill>
                <a:latin typeface="Arial Rounded MT Bold" panose="020F0704030504030204" pitchFamily="34" charset="77"/>
              </a:rPr>
              <a:t>nasıl</a:t>
            </a:r>
            <a:r>
              <a:rPr lang="en-US" sz="2400" dirty="0">
                <a:solidFill>
                  <a:srgbClr val="FF0000"/>
                </a:solidFill>
                <a:latin typeface="Arial Rounded MT Bold" panose="020F0704030504030204" pitchFamily="34" charset="77"/>
              </a:rPr>
              <a:t> </a:t>
            </a:r>
            <a:r>
              <a:rPr lang="en-US" sz="2400" dirty="0" err="1">
                <a:solidFill>
                  <a:srgbClr val="FF0000"/>
                </a:solidFill>
                <a:latin typeface="Arial Rounded MT Bold" panose="020F0704030504030204" pitchFamily="34" charset="77"/>
              </a:rPr>
              <a:t>yapılır</a:t>
            </a:r>
            <a:r>
              <a:rPr lang="en-US" sz="2400" dirty="0">
                <a:solidFill>
                  <a:srgbClr val="FF0000"/>
                </a:solidFill>
                <a:latin typeface="Arial Rounded MT Bold" panose="020F0704030504030204" pitchFamily="34" charset="77"/>
              </a:rPr>
              <a:t>?</a:t>
            </a:r>
            <a:endParaRPr lang="en-TR" sz="2400" dirty="0">
              <a:solidFill>
                <a:srgbClr val="FF0000"/>
              </a:solidFill>
              <a:latin typeface="Arial Rounded MT Bold" panose="020F0704030504030204" pitchFamily="34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976CD7-C116-6C34-8D9F-4F8E55CA16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r>
              <a:rPr lang="en-US" dirty="0" err="1"/>
              <a:t>Projeyi</a:t>
            </a:r>
            <a:r>
              <a:rPr lang="en-US" dirty="0"/>
              <a:t> </a:t>
            </a:r>
            <a:r>
              <a:rPr lang="en-US" dirty="0" err="1"/>
              <a:t>Değerlendirme</a:t>
            </a:r>
            <a:r>
              <a:rPr lang="en-US" dirty="0"/>
              <a:t>: İlk </a:t>
            </a:r>
            <a:r>
              <a:rPr lang="en-US" dirty="0" err="1"/>
              <a:t>adım</a:t>
            </a:r>
            <a:r>
              <a:rPr lang="en-US" dirty="0"/>
              <a:t>, </a:t>
            </a:r>
            <a:r>
              <a:rPr lang="en-US" dirty="0" err="1"/>
              <a:t>projenin</a:t>
            </a:r>
            <a:r>
              <a:rPr lang="en-US" dirty="0"/>
              <a:t> </a:t>
            </a:r>
            <a:r>
              <a:rPr lang="en-US" dirty="0" err="1"/>
              <a:t>kapsamını</a:t>
            </a:r>
            <a:r>
              <a:rPr lang="en-US" dirty="0"/>
              <a:t>, </a:t>
            </a:r>
            <a:r>
              <a:rPr lang="en-US" dirty="0" err="1"/>
              <a:t>hedeflerini</a:t>
            </a:r>
            <a:r>
              <a:rPr lang="en-US" dirty="0"/>
              <a:t>, </a:t>
            </a:r>
            <a:r>
              <a:rPr lang="en-US" dirty="0" err="1"/>
              <a:t>gereksinimlerini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müşteri</a:t>
            </a:r>
            <a:r>
              <a:rPr lang="en-US" dirty="0"/>
              <a:t> </a:t>
            </a:r>
            <a:r>
              <a:rPr lang="en-US" dirty="0" err="1"/>
              <a:t>beklentilerini</a:t>
            </a:r>
            <a:r>
              <a:rPr lang="en-US" dirty="0"/>
              <a:t> tam </a:t>
            </a:r>
            <a:r>
              <a:rPr lang="en-US" dirty="0" err="1"/>
              <a:t>olarak</a:t>
            </a:r>
            <a:r>
              <a:rPr lang="en-US" dirty="0"/>
              <a:t> </a:t>
            </a:r>
            <a:r>
              <a:rPr lang="en-US" dirty="0" err="1"/>
              <a:t>anlamaktır</a:t>
            </a:r>
            <a:r>
              <a:rPr lang="en-US" dirty="0"/>
              <a:t>. </a:t>
            </a:r>
            <a:r>
              <a:rPr lang="en-US" dirty="0" err="1"/>
              <a:t>Proje</a:t>
            </a:r>
            <a:r>
              <a:rPr lang="en-US" dirty="0"/>
              <a:t> </a:t>
            </a:r>
            <a:r>
              <a:rPr lang="en-US" dirty="0" err="1"/>
              <a:t>büyüklüğü</a:t>
            </a:r>
            <a:r>
              <a:rPr lang="en-US" dirty="0"/>
              <a:t>, </a:t>
            </a:r>
            <a:r>
              <a:rPr lang="en-US" dirty="0" err="1"/>
              <a:t>karmaşıklığı</a:t>
            </a:r>
            <a:r>
              <a:rPr lang="en-US" dirty="0"/>
              <a:t>, </a:t>
            </a:r>
            <a:r>
              <a:rPr lang="en-US" dirty="0" err="1"/>
              <a:t>öncelikleri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zaman </a:t>
            </a:r>
            <a:r>
              <a:rPr lang="en-US" dirty="0" err="1"/>
              <a:t>baskısı</a:t>
            </a:r>
            <a:r>
              <a:rPr lang="en-US" dirty="0"/>
              <a:t> </a:t>
            </a:r>
            <a:r>
              <a:rPr lang="en-US" dirty="0" err="1"/>
              <a:t>gibi</a:t>
            </a:r>
            <a:r>
              <a:rPr lang="en-US" dirty="0"/>
              <a:t> </a:t>
            </a:r>
            <a:r>
              <a:rPr lang="en-US" dirty="0" err="1"/>
              <a:t>faktörler</a:t>
            </a:r>
            <a:r>
              <a:rPr lang="en-US" dirty="0"/>
              <a:t> </a:t>
            </a:r>
            <a:r>
              <a:rPr lang="en-US" dirty="0" err="1"/>
              <a:t>değerlendirilir</a:t>
            </a:r>
            <a:r>
              <a:rPr lang="en-US" dirty="0"/>
              <a:t>.</a:t>
            </a:r>
          </a:p>
          <a:p>
            <a:r>
              <a:rPr lang="en-US" dirty="0" err="1"/>
              <a:t>Metodolojileri</a:t>
            </a:r>
            <a:r>
              <a:rPr lang="en-US" dirty="0"/>
              <a:t> </a:t>
            </a:r>
            <a:r>
              <a:rPr lang="en-US" dirty="0" err="1"/>
              <a:t>Araştırma</a:t>
            </a:r>
            <a:r>
              <a:rPr lang="en-US" dirty="0"/>
              <a:t>: </a:t>
            </a:r>
            <a:r>
              <a:rPr lang="en-US" dirty="0" err="1"/>
              <a:t>Farklı</a:t>
            </a:r>
            <a:r>
              <a:rPr lang="en-US" dirty="0"/>
              <a:t> SDLC </a:t>
            </a:r>
            <a:r>
              <a:rPr lang="en-US" dirty="0" err="1"/>
              <a:t>metodolojilerini</a:t>
            </a:r>
            <a:r>
              <a:rPr lang="en-US" dirty="0"/>
              <a:t> </a:t>
            </a:r>
            <a:r>
              <a:rPr lang="en-US" dirty="0" err="1"/>
              <a:t>araştırarak</a:t>
            </a:r>
            <a:r>
              <a:rPr lang="en-US" dirty="0"/>
              <a:t> </a:t>
            </a:r>
            <a:r>
              <a:rPr lang="en-US" dirty="0" err="1"/>
              <a:t>avantajlarını</a:t>
            </a:r>
            <a:r>
              <a:rPr lang="en-US" dirty="0"/>
              <a:t>, </a:t>
            </a:r>
            <a:r>
              <a:rPr lang="en-US" dirty="0" err="1"/>
              <a:t>dezavantajlarını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uygunluklarını</a:t>
            </a:r>
            <a:r>
              <a:rPr lang="en-US" dirty="0"/>
              <a:t> </a:t>
            </a:r>
            <a:r>
              <a:rPr lang="en-US" dirty="0" err="1"/>
              <a:t>değerlendirin</a:t>
            </a:r>
            <a:r>
              <a:rPr lang="en-US" dirty="0"/>
              <a:t>.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Çalışması</a:t>
            </a:r>
            <a:r>
              <a:rPr lang="en-US" dirty="0"/>
              <a:t> (Waterfall), </a:t>
            </a:r>
            <a:r>
              <a:rPr lang="en-US" dirty="0" err="1"/>
              <a:t>Çevik</a:t>
            </a:r>
            <a:r>
              <a:rPr lang="en-US" dirty="0"/>
              <a:t> (Agile), Spiral, RAD (</a:t>
            </a:r>
            <a:r>
              <a:rPr lang="en-US" dirty="0" err="1"/>
              <a:t>Hızlı</a:t>
            </a:r>
            <a:r>
              <a:rPr lang="en-US" dirty="0"/>
              <a:t> </a:t>
            </a:r>
            <a:r>
              <a:rPr lang="en-US" dirty="0" err="1"/>
              <a:t>Uygulama</a:t>
            </a:r>
            <a:r>
              <a:rPr lang="en-US" dirty="0"/>
              <a:t> </a:t>
            </a:r>
            <a:r>
              <a:rPr lang="en-US" dirty="0" err="1"/>
              <a:t>Geliştirme</a:t>
            </a:r>
            <a:r>
              <a:rPr lang="en-US" dirty="0"/>
              <a:t>) </a:t>
            </a:r>
            <a:r>
              <a:rPr lang="en-US" dirty="0" err="1"/>
              <a:t>gibi</a:t>
            </a:r>
            <a:r>
              <a:rPr lang="en-US" dirty="0"/>
              <a:t> </a:t>
            </a:r>
            <a:r>
              <a:rPr lang="en-US" dirty="0" err="1"/>
              <a:t>metodolojilerin</a:t>
            </a:r>
            <a:r>
              <a:rPr lang="en-US" dirty="0"/>
              <a:t> </a:t>
            </a:r>
            <a:r>
              <a:rPr lang="en-US" dirty="0" err="1"/>
              <a:t>özelliklerini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kullanım</a:t>
            </a:r>
            <a:r>
              <a:rPr lang="en-US" dirty="0"/>
              <a:t> </a:t>
            </a:r>
            <a:r>
              <a:rPr lang="en-US" dirty="0" err="1"/>
              <a:t>senaryolarını</a:t>
            </a:r>
            <a:r>
              <a:rPr lang="en-US" dirty="0"/>
              <a:t> </a:t>
            </a:r>
            <a:r>
              <a:rPr lang="en-US" dirty="0" err="1"/>
              <a:t>anlayın</a:t>
            </a:r>
            <a:r>
              <a:rPr lang="en-US" dirty="0"/>
              <a:t>.</a:t>
            </a:r>
          </a:p>
          <a:p>
            <a:r>
              <a:rPr lang="en-US" dirty="0" err="1"/>
              <a:t>Ekip</a:t>
            </a:r>
            <a:r>
              <a:rPr lang="en-US" dirty="0"/>
              <a:t> </a:t>
            </a:r>
            <a:r>
              <a:rPr lang="en-US" dirty="0" err="1"/>
              <a:t>Yeteneklerini</a:t>
            </a:r>
            <a:r>
              <a:rPr lang="en-US" dirty="0"/>
              <a:t> </a:t>
            </a:r>
            <a:r>
              <a:rPr lang="en-US" dirty="0" err="1"/>
              <a:t>Değerlendirme</a:t>
            </a:r>
            <a:r>
              <a:rPr lang="en-US" dirty="0"/>
              <a:t>: </a:t>
            </a:r>
            <a:r>
              <a:rPr lang="en-US" dirty="0" err="1"/>
              <a:t>Projede</a:t>
            </a:r>
            <a:r>
              <a:rPr lang="en-US" dirty="0"/>
              <a:t> </a:t>
            </a:r>
            <a:r>
              <a:rPr lang="en-US" dirty="0" err="1"/>
              <a:t>yer</a:t>
            </a:r>
            <a:r>
              <a:rPr lang="en-US" dirty="0"/>
              <a:t> </a:t>
            </a:r>
            <a:r>
              <a:rPr lang="en-US" dirty="0" err="1"/>
              <a:t>alan</a:t>
            </a:r>
            <a:r>
              <a:rPr lang="en-US" dirty="0"/>
              <a:t> </a:t>
            </a:r>
            <a:r>
              <a:rPr lang="en-US" dirty="0" err="1"/>
              <a:t>ekip</a:t>
            </a:r>
            <a:r>
              <a:rPr lang="en-US" dirty="0"/>
              <a:t> </a:t>
            </a:r>
            <a:r>
              <a:rPr lang="en-US" dirty="0" err="1"/>
              <a:t>üyelerinin</a:t>
            </a:r>
            <a:r>
              <a:rPr lang="en-US" dirty="0"/>
              <a:t> </a:t>
            </a:r>
            <a:r>
              <a:rPr lang="en-US" dirty="0" err="1"/>
              <a:t>yetenekleri</a:t>
            </a:r>
            <a:r>
              <a:rPr lang="en-US" dirty="0"/>
              <a:t>, </a:t>
            </a:r>
            <a:r>
              <a:rPr lang="en-US" dirty="0" err="1"/>
              <a:t>deneyimleri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çalışma</a:t>
            </a:r>
            <a:r>
              <a:rPr lang="en-US" dirty="0"/>
              <a:t> </a:t>
            </a:r>
            <a:r>
              <a:rPr lang="en-US" dirty="0" err="1"/>
              <a:t>tarzları</a:t>
            </a:r>
            <a:r>
              <a:rPr lang="en-US" dirty="0"/>
              <a:t> </a:t>
            </a:r>
            <a:r>
              <a:rPr lang="en-US" dirty="0" err="1"/>
              <a:t>göz</a:t>
            </a:r>
            <a:r>
              <a:rPr lang="en-US" dirty="0"/>
              <a:t> </a:t>
            </a:r>
            <a:r>
              <a:rPr lang="en-US" dirty="0" err="1"/>
              <a:t>önünde</a:t>
            </a:r>
            <a:r>
              <a:rPr lang="en-US" dirty="0"/>
              <a:t> </a:t>
            </a:r>
            <a:r>
              <a:rPr lang="en-US" dirty="0" err="1"/>
              <a:t>bulundurulmalıdır</a:t>
            </a:r>
            <a:r>
              <a:rPr lang="en-US" dirty="0"/>
              <a:t>. </a:t>
            </a:r>
            <a:r>
              <a:rPr lang="en-US" dirty="0" err="1"/>
              <a:t>Metodolojinin</a:t>
            </a:r>
            <a:r>
              <a:rPr lang="en-US" dirty="0"/>
              <a:t> </a:t>
            </a:r>
            <a:r>
              <a:rPr lang="en-US" dirty="0" err="1"/>
              <a:t>ekip</a:t>
            </a:r>
            <a:r>
              <a:rPr lang="en-US" dirty="0"/>
              <a:t> </a:t>
            </a:r>
            <a:r>
              <a:rPr lang="en-US" dirty="0" err="1"/>
              <a:t>tarafından</a:t>
            </a:r>
            <a:r>
              <a:rPr lang="en-US" dirty="0"/>
              <a:t> </a:t>
            </a:r>
            <a:r>
              <a:rPr lang="en-US" dirty="0" err="1"/>
              <a:t>benimsenebilirliği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uygulanabilirliği</a:t>
            </a:r>
            <a:r>
              <a:rPr lang="en-US" dirty="0"/>
              <a:t> </a:t>
            </a:r>
            <a:r>
              <a:rPr lang="en-US" dirty="0" err="1"/>
              <a:t>önemlidir</a:t>
            </a:r>
            <a:r>
              <a:rPr lang="en-US" dirty="0"/>
              <a:t>. </a:t>
            </a:r>
            <a:r>
              <a:rPr lang="en-US" dirty="0" err="1"/>
              <a:t>Eğitim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destek</a:t>
            </a:r>
            <a:r>
              <a:rPr lang="en-US" dirty="0"/>
              <a:t> </a:t>
            </a:r>
            <a:r>
              <a:rPr lang="en-US" dirty="0" err="1"/>
              <a:t>ihtiyaçları</a:t>
            </a:r>
            <a:r>
              <a:rPr lang="en-US" dirty="0"/>
              <a:t> da </a:t>
            </a:r>
            <a:r>
              <a:rPr lang="en-US" dirty="0" err="1"/>
              <a:t>dikkate</a:t>
            </a:r>
            <a:r>
              <a:rPr lang="en-US" dirty="0"/>
              <a:t> </a:t>
            </a:r>
            <a:r>
              <a:rPr lang="en-US" dirty="0" err="1"/>
              <a:t>alınmalıdır</a:t>
            </a:r>
            <a:r>
              <a:rPr lang="en-US" dirty="0"/>
              <a:t>.</a:t>
            </a:r>
          </a:p>
          <a:p>
            <a:r>
              <a:rPr lang="en-US" dirty="0" err="1"/>
              <a:t>Proje</a:t>
            </a:r>
            <a:r>
              <a:rPr lang="en-US" dirty="0"/>
              <a:t> </a:t>
            </a:r>
            <a:r>
              <a:rPr lang="en-US" dirty="0" err="1"/>
              <a:t>Özelliklerini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Gereksinimlerini</a:t>
            </a:r>
            <a:r>
              <a:rPr lang="en-US" dirty="0"/>
              <a:t> </a:t>
            </a:r>
            <a:r>
              <a:rPr lang="en-US" dirty="0" err="1"/>
              <a:t>Karşılaştırma</a:t>
            </a:r>
            <a:r>
              <a:rPr lang="en-US" dirty="0"/>
              <a:t>: </a:t>
            </a:r>
            <a:r>
              <a:rPr lang="en-US" dirty="0" err="1"/>
              <a:t>Projede</a:t>
            </a:r>
            <a:r>
              <a:rPr lang="en-US" dirty="0"/>
              <a:t> </a:t>
            </a:r>
            <a:r>
              <a:rPr lang="en-US" dirty="0" err="1"/>
              <a:t>değişkenlik</a:t>
            </a:r>
            <a:r>
              <a:rPr lang="en-US" dirty="0"/>
              <a:t>, risk </a:t>
            </a:r>
            <a:r>
              <a:rPr lang="en-US" dirty="0" err="1"/>
              <a:t>toleransı</a:t>
            </a:r>
            <a:r>
              <a:rPr lang="en-US" dirty="0"/>
              <a:t>, </a:t>
            </a:r>
            <a:r>
              <a:rPr lang="en-US" dirty="0" err="1"/>
              <a:t>müşteri</a:t>
            </a:r>
            <a:r>
              <a:rPr lang="en-US" dirty="0"/>
              <a:t> </a:t>
            </a:r>
            <a:r>
              <a:rPr lang="en-US" dirty="0" err="1"/>
              <a:t>katılımı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hızlı</a:t>
            </a:r>
            <a:r>
              <a:rPr lang="en-US" dirty="0"/>
              <a:t> </a:t>
            </a:r>
            <a:r>
              <a:rPr lang="en-US" dirty="0" err="1"/>
              <a:t>teslimat</a:t>
            </a:r>
            <a:r>
              <a:rPr lang="en-US" dirty="0"/>
              <a:t> </a:t>
            </a:r>
            <a:r>
              <a:rPr lang="en-US" dirty="0" err="1"/>
              <a:t>gibi</a:t>
            </a:r>
            <a:r>
              <a:rPr lang="en-US" dirty="0"/>
              <a:t> </a:t>
            </a:r>
            <a:r>
              <a:rPr lang="en-US" dirty="0" err="1"/>
              <a:t>faktörler</a:t>
            </a:r>
            <a:r>
              <a:rPr lang="en-US" dirty="0"/>
              <a:t> </a:t>
            </a:r>
            <a:r>
              <a:rPr lang="en-US" dirty="0" err="1"/>
              <a:t>göz</a:t>
            </a:r>
            <a:r>
              <a:rPr lang="en-US" dirty="0"/>
              <a:t> </a:t>
            </a:r>
            <a:r>
              <a:rPr lang="en-US" dirty="0" err="1"/>
              <a:t>önünde</a:t>
            </a:r>
            <a:r>
              <a:rPr lang="en-US" dirty="0"/>
              <a:t> </a:t>
            </a:r>
            <a:r>
              <a:rPr lang="en-US" dirty="0" err="1"/>
              <a:t>bulundurulmalıdır</a:t>
            </a:r>
            <a:r>
              <a:rPr lang="en-US" dirty="0"/>
              <a:t>. </a:t>
            </a:r>
            <a:r>
              <a:rPr lang="en-US" dirty="0" err="1"/>
              <a:t>Metodolojilerin</a:t>
            </a:r>
            <a:r>
              <a:rPr lang="en-US" dirty="0"/>
              <a:t> </a:t>
            </a:r>
            <a:r>
              <a:rPr lang="en-US" dirty="0" err="1"/>
              <a:t>projenin</a:t>
            </a:r>
            <a:r>
              <a:rPr lang="en-US" dirty="0"/>
              <a:t> </a:t>
            </a:r>
            <a:r>
              <a:rPr lang="en-US" dirty="0" err="1"/>
              <a:t>ihtiyaçlarını</a:t>
            </a:r>
            <a:r>
              <a:rPr lang="en-US" dirty="0"/>
              <a:t> ne </a:t>
            </a:r>
            <a:r>
              <a:rPr lang="en-US" dirty="0" err="1"/>
              <a:t>ölçüde</a:t>
            </a:r>
            <a:r>
              <a:rPr lang="en-US" dirty="0"/>
              <a:t> </a:t>
            </a:r>
            <a:r>
              <a:rPr lang="en-US" dirty="0" err="1"/>
              <a:t>karşıladığı</a:t>
            </a:r>
            <a:r>
              <a:rPr lang="en-US" dirty="0"/>
              <a:t> </a:t>
            </a:r>
            <a:r>
              <a:rPr lang="en-US" dirty="0" err="1"/>
              <a:t>değerlendirilmelidir</a:t>
            </a:r>
            <a:r>
              <a:rPr lang="en-US" dirty="0"/>
              <a:t>.</a:t>
            </a:r>
          </a:p>
          <a:p>
            <a:r>
              <a:rPr lang="en-US" dirty="0" err="1"/>
              <a:t>Metodoloji</a:t>
            </a:r>
            <a:r>
              <a:rPr lang="en-US" dirty="0"/>
              <a:t> </a:t>
            </a:r>
            <a:r>
              <a:rPr lang="en-US" dirty="0" err="1"/>
              <a:t>Seçimi</a:t>
            </a:r>
            <a:r>
              <a:rPr lang="en-US" dirty="0"/>
              <a:t>: </a:t>
            </a:r>
            <a:r>
              <a:rPr lang="en-US" dirty="0" err="1"/>
              <a:t>Değerlendirme</a:t>
            </a:r>
            <a:r>
              <a:rPr lang="en-US" dirty="0"/>
              <a:t> </a:t>
            </a:r>
            <a:r>
              <a:rPr lang="en-US" dirty="0" err="1"/>
              <a:t>sonucunda</a:t>
            </a:r>
            <a:r>
              <a:rPr lang="en-US" dirty="0"/>
              <a:t>, </a:t>
            </a:r>
            <a:r>
              <a:rPr lang="en-US" dirty="0" err="1"/>
              <a:t>projenin</a:t>
            </a:r>
            <a:r>
              <a:rPr lang="en-US" dirty="0"/>
              <a:t> </a:t>
            </a:r>
            <a:r>
              <a:rPr lang="en-US" dirty="0" err="1"/>
              <a:t>gereksinimlerine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uygun</a:t>
            </a:r>
            <a:r>
              <a:rPr lang="en-US" dirty="0"/>
              <a:t> </a:t>
            </a:r>
            <a:r>
              <a:rPr lang="en-US" dirty="0" err="1"/>
              <a:t>metodolojiyi</a:t>
            </a:r>
            <a:r>
              <a:rPr lang="en-US" dirty="0"/>
              <a:t> </a:t>
            </a:r>
            <a:r>
              <a:rPr lang="en-US" dirty="0" err="1"/>
              <a:t>seçin</a:t>
            </a:r>
            <a:r>
              <a:rPr lang="en-US" dirty="0"/>
              <a:t>. Bu </a:t>
            </a:r>
            <a:r>
              <a:rPr lang="en-US" dirty="0" err="1"/>
              <a:t>seçim</a:t>
            </a:r>
            <a:r>
              <a:rPr lang="en-US" dirty="0"/>
              <a:t>, </a:t>
            </a:r>
            <a:r>
              <a:rPr lang="en-US" dirty="0" err="1"/>
              <a:t>projenin</a:t>
            </a:r>
            <a:r>
              <a:rPr lang="en-US" dirty="0"/>
              <a:t> </a:t>
            </a:r>
            <a:r>
              <a:rPr lang="en-US" dirty="0" err="1"/>
              <a:t>özel</a:t>
            </a:r>
            <a:r>
              <a:rPr lang="en-US" dirty="0"/>
              <a:t> </a:t>
            </a:r>
            <a:r>
              <a:rPr lang="en-US" dirty="0" err="1"/>
              <a:t>ihtiyaçlarına</a:t>
            </a:r>
            <a:r>
              <a:rPr lang="en-US" dirty="0"/>
              <a:t>, </a:t>
            </a:r>
            <a:r>
              <a:rPr lang="en-US" dirty="0" err="1"/>
              <a:t>ekip</a:t>
            </a:r>
            <a:r>
              <a:rPr lang="en-US" dirty="0"/>
              <a:t> </a:t>
            </a:r>
            <a:r>
              <a:rPr lang="en-US" dirty="0" err="1"/>
              <a:t>yeteneklerine</a:t>
            </a:r>
            <a:r>
              <a:rPr lang="en-US" dirty="0"/>
              <a:t>, risk </a:t>
            </a:r>
            <a:r>
              <a:rPr lang="en-US" dirty="0" err="1"/>
              <a:t>toleransına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projenin</a:t>
            </a:r>
            <a:r>
              <a:rPr lang="en-US" dirty="0"/>
              <a:t> </a:t>
            </a:r>
            <a:r>
              <a:rPr lang="en-US" dirty="0" err="1"/>
              <a:t>başarılı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şekilde</a:t>
            </a:r>
            <a:r>
              <a:rPr lang="en-US" dirty="0"/>
              <a:t> </a:t>
            </a:r>
            <a:r>
              <a:rPr lang="en-US" dirty="0" err="1"/>
              <a:t>yönetilmesini</a:t>
            </a:r>
            <a:r>
              <a:rPr lang="en-US" dirty="0"/>
              <a:t> </a:t>
            </a:r>
            <a:r>
              <a:rPr lang="en-US" dirty="0" err="1"/>
              <a:t>sağlayacak</a:t>
            </a:r>
            <a:r>
              <a:rPr lang="en-US" dirty="0"/>
              <a:t> </a:t>
            </a:r>
            <a:r>
              <a:rPr lang="en-US" dirty="0" err="1"/>
              <a:t>diğer</a:t>
            </a:r>
            <a:r>
              <a:rPr lang="en-US" dirty="0"/>
              <a:t> </a:t>
            </a:r>
            <a:r>
              <a:rPr lang="en-US" dirty="0" err="1"/>
              <a:t>faktörlere</a:t>
            </a:r>
            <a:r>
              <a:rPr lang="en-US" dirty="0"/>
              <a:t> </a:t>
            </a:r>
            <a:r>
              <a:rPr lang="en-US" dirty="0" err="1"/>
              <a:t>dayanmalıdır</a:t>
            </a:r>
            <a:r>
              <a:rPr lang="en-US" dirty="0"/>
              <a:t>.</a:t>
            </a:r>
          </a:p>
          <a:p>
            <a:r>
              <a:rPr lang="en-US" dirty="0" err="1"/>
              <a:t>Metodoloji</a:t>
            </a:r>
            <a:r>
              <a:rPr lang="en-US" dirty="0"/>
              <a:t> </a:t>
            </a:r>
            <a:r>
              <a:rPr lang="en-US" dirty="0" err="1"/>
              <a:t>Uygulaması</a:t>
            </a:r>
            <a:r>
              <a:rPr lang="en-US" dirty="0"/>
              <a:t>: </a:t>
            </a:r>
            <a:r>
              <a:rPr lang="en-US" dirty="0" err="1"/>
              <a:t>Seçilen</a:t>
            </a:r>
            <a:r>
              <a:rPr lang="en-US" dirty="0"/>
              <a:t> </a:t>
            </a:r>
            <a:r>
              <a:rPr lang="en-US" dirty="0" err="1"/>
              <a:t>metodolojiye</a:t>
            </a:r>
            <a:r>
              <a:rPr lang="en-US" dirty="0"/>
              <a:t> </a:t>
            </a:r>
            <a:r>
              <a:rPr lang="en-US" dirty="0" err="1"/>
              <a:t>göre</a:t>
            </a:r>
            <a:r>
              <a:rPr lang="en-US" dirty="0"/>
              <a:t> </a:t>
            </a:r>
            <a:r>
              <a:rPr lang="en-US" dirty="0" err="1"/>
              <a:t>süreci</a:t>
            </a:r>
            <a:r>
              <a:rPr lang="en-US" dirty="0"/>
              <a:t> </a:t>
            </a:r>
            <a:r>
              <a:rPr lang="en-US" dirty="0" err="1"/>
              <a:t>başlatın</a:t>
            </a:r>
            <a:r>
              <a:rPr lang="en-US" dirty="0"/>
              <a:t>. </a:t>
            </a:r>
            <a:r>
              <a:rPr lang="en-US" dirty="0" err="1"/>
              <a:t>Projenin</a:t>
            </a:r>
            <a:r>
              <a:rPr lang="en-US" dirty="0"/>
              <a:t> </a:t>
            </a:r>
            <a:r>
              <a:rPr lang="en-US" dirty="0" err="1"/>
              <a:t>farklı</a:t>
            </a:r>
            <a:r>
              <a:rPr lang="en-US" dirty="0"/>
              <a:t> </a:t>
            </a:r>
            <a:r>
              <a:rPr lang="en-US" dirty="0" err="1"/>
              <a:t>aşamaları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görevleri</a:t>
            </a:r>
            <a:r>
              <a:rPr lang="en-US" dirty="0"/>
              <a:t>, </a:t>
            </a:r>
            <a:r>
              <a:rPr lang="en-US" dirty="0" err="1"/>
              <a:t>metodolojinin</a:t>
            </a:r>
            <a:r>
              <a:rPr lang="en-US" dirty="0"/>
              <a:t> </a:t>
            </a:r>
            <a:r>
              <a:rPr lang="en-US" dirty="0" err="1"/>
              <a:t>prensiplerine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adımlarına</a:t>
            </a:r>
            <a:r>
              <a:rPr lang="en-US" dirty="0"/>
              <a:t> </a:t>
            </a:r>
            <a:r>
              <a:rPr lang="en-US" dirty="0" err="1"/>
              <a:t>uygun</a:t>
            </a:r>
            <a:r>
              <a:rPr lang="en-US" dirty="0"/>
              <a:t> </a:t>
            </a:r>
            <a:r>
              <a:rPr lang="en-US" dirty="0" err="1"/>
              <a:t>olarak</a:t>
            </a:r>
            <a:r>
              <a:rPr lang="en-US" dirty="0"/>
              <a:t> </a:t>
            </a:r>
            <a:r>
              <a:rPr lang="en-US" dirty="0" err="1"/>
              <a:t>gerçekleştirilmelidir</a:t>
            </a:r>
            <a:r>
              <a:rPr lang="en-US" dirty="0"/>
              <a:t>. </a:t>
            </a:r>
            <a:r>
              <a:rPr lang="en-US" dirty="0" err="1"/>
              <a:t>İşbirliği</a:t>
            </a:r>
            <a:r>
              <a:rPr lang="en-US" dirty="0"/>
              <a:t>, </a:t>
            </a:r>
            <a:r>
              <a:rPr lang="en-US" dirty="0" err="1"/>
              <a:t>iletişim</a:t>
            </a:r>
            <a:r>
              <a:rPr lang="en-US" dirty="0"/>
              <a:t>, test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geri</a:t>
            </a:r>
            <a:r>
              <a:rPr lang="en-US" dirty="0"/>
              <a:t> </a:t>
            </a:r>
            <a:r>
              <a:rPr lang="en-US" dirty="0" err="1"/>
              <a:t>bildirim</a:t>
            </a:r>
            <a:r>
              <a:rPr lang="en-US" dirty="0"/>
              <a:t> </a:t>
            </a:r>
            <a:r>
              <a:rPr lang="en-US" dirty="0" err="1"/>
              <a:t>gibi</a:t>
            </a:r>
            <a:r>
              <a:rPr lang="en-US" dirty="0"/>
              <a:t> </a:t>
            </a:r>
            <a:r>
              <a:rPr lang="en-US" dirty="0" err="1"/>
              <a:t>süreçlere</a:t>
            </a:r>
            <a:r>
              <a:rPr lang="en-US" dirty="0"/>
              <a:t> </a:t>
            </a:r>
            <a:r>
              <a:rPr lang="en-US" dirty="0" err="1"/>
              <a:t>odaklanın</a:t>
            </a:r>
            <a:r>
              <a:rPr lang="en-US" dirty="0"/>
              <a:t>.</a:t>
            </a:r>
          </a:p>
          <a:p>
            <a:r>
              <a:rPr lang="en-US" dirty="0" err="1"/>
              <a:t>Sürekli</a:t>
            </a:r>
            <a:r>
              <a:rPr lang="en-US" dirty="0"/>
              <a:t> </a:t>
            </a:r>
            <a:r>
              <a:rPr lang="en-US" dirty="0" err="1"/>
              <a:t>İyileştirme</a:t>
            </a:r>
            <a:r>
              <a:rPr lang="en-US" dirty="0"/>
              <a:t>: </a:t>
            </a:r>
            <a:r>
              <a:rPr lang="en-US" dirty="0" err="1"/>
              <a:t>Proje</a:t>
            </a:r>
            <a:r>
              <a:rPr lang="en-US" dirty="0"/>
              <a:t> </a:t>
            </a:r>
            <a:r>
              <a:rPr lang="en-US" dirty="0" err="1"/>
              <a:t>süreci</a:t>
            </a:r>
            <a:r>
              <a:rPr lang="en-US" dirty="0"/>
              <a:t> </a:t>
            </a:r>
            <a:r>
              <a:rPr lang="en-US" dirty="0" err="1"/>
              <a:t>boyunca</a:t>
            </a:r>
            <a:r>
              <a:rPr lang="en-US" dirty="0"/>
              <a:t>, </a:t>
            </a:r>
            <a:r>
              <a:rPr lang="en-US" dirty="0" err="1"/>
              <a:t>metodolojinin</a:t>
            </a:r>
            <a:r>
              <a:rPr lang="en-US" dirty="0"/>
              <a:t> </a:t>
            </a:r>
            <a:r>
              <a:rPr lang="en-US" dirty="0" err="1"/>
              <a:t>etkinliğini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uygulamanın</a:t>
            </a:r>
            <a:r>
              <a:rPr lang="en-US" dirty="0"/>
              <a:t> </a:t>
            </a:r>
            <a:r>
              <a:rPr lang="en-US" dirty="0" err="1"/>
              <a:t>başarısını</a:t>
            </a:r>
            <a:r>
              <a:rPr lang="en-US" dirty="0"/>
              <a:t> </a:t>
            </a:r>
            <a:r>
              <a:rPr lang="en-US" dirty="0" err="1"/>
              <a:t>izleyin</a:t>
            </a:r>
            <a:r>
              <a:rPr lang="en-US" dirty="0"/>
              <a:t>. </a:t>
            </a:r>
            <a:r>
              <a:rPr lang="en-US" dirty="0" err="1"/>
              <a:t>Sürekli</a:t>
            </a:r>
            <a:r>
              <a:rPr lang="en-US" dirty="0"/>
              <a:t> </a:t>
            </a:r>
            <a:r>
              <a:rPr lang="en-US" dirty="0" err="1"/>
              <a:t>iyileştirme</a:t>
            </a:r>
            <a:r>
              <a:rPr lang="en-US" dirty="0"/>
              <a:t> </a:t>
            </a:r>
            <a:r>
              <a:rPr lang="en-US" dirty="0" err="1"/>
              <a:t>için</a:t>
            </a:r>
            <a:r>
              <a:rPr lang="en-US" dirty="0"/>
              <a:t> </a:t>
            </a:r>
            <a:r>
              <a:rPr lang="en-US" dirty="0" err="1"/>
              <a:t>geri</a:t>
            </a:r>
            <a:r>
              <a:rPr lang="en-US" dirty="0"/>
              <a:t> </a:t>
            </a:r>
            <a:r>
              <a:rPr lang="en-US" dirty="0" err="1"/>
              <a:t>bildirimlere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performans</a:t>
            </a:r>
            <a:r>
              <a:rPr lang="en-US" dirty="0"/>
              <a:t> </a:t>
            </a:r>
            <a:r>
              <a:rPr lang="en-US" dirty="0" err="1"/>
              <a:t>verilerine</a:t>
            </a:r>
            <a:r>
              <a:rPr lang="en-US" dirty="0"/>
              <a:t> </a:t>
            </a:r>
            <a:r>
              <a:rPr lang="en-US" dirty="0" err="1"/>
              <a:t>dayalı</a:t>
            </a:r>
            <a:r>
              <a:rPr lang="en-US" dirty="0"/>
              <a:t> </a:t>
            </a:r>
            <a:r>
              <a:rPr lang="en-US" dirty="0" err="1"/>
              <a:t>olarak</a:t>
            </a:r>
            <a:r>
              <a:rPr lang="en-US" dirty="0"/>
              <a:t> </a:t>
            </a:r>
            <a:r>
              <a:rPr lang="en-US" dirty="0" err="1"/>
              <a:t>adapte</a:t>
            </a:r>
            <a:r>
              <a:rPr lang="en-US" dirty="0"/>
              <a:t> </a:t>
            </a:r>
            <a:r>
              <a:rPr lang="en-US" dirty="0" err="1"/>
              <a:t>edin</a:t>
            </a:r>
            <a:r>
              <a:rPr lang="en-US" dirty="0"/>
              <a:t>.</a:t>
            </a:r>
          </a:p>
          <a:p>
            <a:r>
              <a:rPr lang="en-US" dirty="0" err="1"/>
              <a:t>Metodoloji</a:t>
            </a:r>
            <a:r>
              <a:rPr lang="en-US" dirty="0"/>
              <a:t> </a:t>
            </a:r>
            <a:r>
              <a:rPr lang="en-US" dirty="0" err="1"/>
              <a:t>seçimi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uygulaması</a:t>
            </a:r>
            <a:r>
              <a:rPr lang="en-US" dirty="0"/>
              <a:t>, </a:t>
            </a:r>
            <a:r>
              <a:rPr lang="en-US" dirty="0" err="1"/>
              <a:t>projenin</a:t>
            </a:r>
            <a:r>
              <a:rPr lang="en-US" dirty="0"/>
              <a:t> </a:t>
            </a:r>
            <a:r>
              <a:rPr lang="en-US" dirty="0" err="1"/>
              <a:t>başarısını</a:t>
            </a:r>
            <a:r>
              <a:rPr lang="en-US" dirty="0"/>
              <a:t> </a:t>
            </a:r>
            <a:r>
              <a:rPr lang="en-US" dirty="0" err="1"/>
              <a:t>etkileyen</a:t>
            </a:r>
            <a:r>
              <a:rPr lang="en-US" dirty="0"/>
              <a:t> </a:t>
            </a:r>
            <a:r>
              <a:rPr lang="en-US" dirty="0" err="1"/>
              <a:t>önemli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karardır</a:t>
            </a:r>
            <a:r>
              <a:rPr lang="en-US" dirty="0"/>
              <a:t>. </a:t>
            </a:r>
            <a:r>
              <a:rPr lang="en-US" dirty="0" err="1"/>
              <a:t>Projenin</a:t>
            </a:r>
            <a:r>
              <a:rPr lang="en-US" dirty="0"/>
              <a:t> </a:t>
            </a:r>
            <a:r>
              <a:rPr lang="en-US" dirty="0" err="1"/>
              <a:t>gereksinimlerini</a:t>
            </a:r>
            <a:r>
              <a:rPr lang="en-US" dirty="0"/>
              <a:t>, </a:t>
            </a:r>
            <a:r>
              <a:rPr lang="en-US" dirty="0" err="1"/>
              <a:t>ölçeğini</a:t>
            </a:r>
            <a:r>
              <a:rPr lang="en-US" dirty="0"/>
              <a:t>, risk </a:t>
            </a:r>
            <a:r>
              <a:rPr lang="en-US" dirty="0" err="1"/>
              <a:t>toleransını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ekibin</a:t>
            </a:r>
            <a:r>
              <a:rPr lang="en-US" dirty="0"/>
              <a:t> </a:t>
            </a:r>
            <a:r>
              <a:rPr lang="en-US" dirty="0" err="1"/>
              <a:t>yeteneklerini</a:t>
            </a:r>
            <a:r>
              <a:rPr lang="en-US" dirty="0"/>
              <a:t> </a:t>
            </a:r>
            <a:r>
              <a:rPr lang="en-US" dirty="0" err="1"/>
              <a:t>dikkate</a:t>
            </a:r>
            <a:r>
              <a:rPr lang="en-US" dirty="0"/>
              <a:t> </a:t>
            </a:r>
            <a:r>
              <a:rPr lang="en-US" dirty="0" err="1"/>
              <a:t>alarak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uygun</a:t>
            </a:r>
            <a:r>
              <a:rPr lang="en-US" dirty="0"/>
              <a:t> </a:t>
            </a:r>
            <a:r>
              <a:rPr lang="en-US" dirty="0" err="1"/>
              <a:t>metodolojiyi</a:t>
            </a:r>
            <a:r>
              <a:rPr lang="en-US" dirty="0"/>
              <a:t> </a:t>
            </a:r>
            <a:r>
              <a:rPr lang="en-US" dirty="0" err="1"/>
              <a:t>seçmek</a:t>
            </a:r>
            <a:r>
              <a:rPr lang="en-US" dirty="0"/>
              <a:t>, </a:t>
            </a:r>
            <a:r>
              <a:rPr lang="en-US" dirty="0" err="1"/>
              <a:t>başarılı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proje</a:t>
            </a:r>
            <a:r>
              <a:rPr lang="en-US" dirty="0"/>
              <a:t> </a:t>
            </a:r>
            <a:r>
              <a:rPr lang="en-US" dirty="0" err="1"/>
              <a:t>yönetimi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yazılım</a:t>
            </a:r>
            <a:r>
              <a:rPr lang="en-US" dirty="0"/>
              <a:t> </a:t>
            </a:r>
            <a:r>
              <a:rPr lang="en-US" dirty="0" err="1"/>
              <a:t>geliştirme</a:t>
            </a:r>
            <a:r>
              <a:rPr lang="en-US" dirty="0"/>
              <a:t> </a:t>
            </a:r>
            <a:r>
              <a:rPr lang="en-US" dirty="0" err="1"/>
              <a:t>süreci</a:t>
            </a:r>
            <a:r>
              <a:rPr lang="en-US" dirty="0"/>
              <a:t> </a:t>
            </a:r>
            <a:r>
              <a:rPr lang="en-US" dirty="0" err="1"/>
              <a:t>için</a:t>
            </a:r>
            <a:r>
              <a:rPr lang="en-US" dirty="0"/>
              <a:t> </a:t>
            </a:r>
            <a:r>
              <a:rPr lang="en-US" dirty="0" err="1"/>
              <a:t>önemlidir</a:t>
            </a:r>
            <a:r>
              <a:rPr lang="en-US" dirty="0"/>
              <a:t>.</a:t>
            </a:r>
            <a:endParaRPr lang="en-TR" dirty="0"/>
          </a:p>
        </p:txBody>
      </p:sp>
    </p:spTree>
    <p:extLst>
      <p:ext uri="{BB962C8B-B14F-4D97-AF65-F5344CB8AC3E}">
        <p14:creationId xmlns:p14="http://schemas.microsoft.com/office/powerpoint/2010/main" val="14032338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223" name="Rectangle 9222">
            <a:extLst>
              <a:ext uri="{FF2B5EF4-FFF2-40B4-BE49-F238E27FC236}">
                <a16:creationId xmlns:a16="http://schemas.microsoft.com/office/drawing/2014/main" id="{84136905-015B-4510-B514-027CBA846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25" name="Rectangle 9224">
            <a:extLst>
              <a:ext uri="{FF2B5EF4-FFF2-40B4-BE49-F238E27FC236}">
                <a16:creationId xmlns:a16="http://schemas.microsoft.com/office/drawing/2014/main" id="{36CD0F97-2E5B-4E84-8544-EB24DED104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099048"/>
          </a:xfrm>
          <a:prstGeom prst="rect">
            <a:avLst/>
          </a:pr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227" name="Freeform: Shape 9226">
            <a:extLst>
              <a:ext uri="{FF2B5EF4-FFF2-40B4-BE49-F238E27FC236}">
                <a16:creationId xmlns:a16="http://schemas.microsoft.com/office/drawing/2014/main" id="{18E670AF-873F-44DB-9862-796E652EEC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1430001" cy="6175613"/>
          </a:xfrm>
          <a:custGeom>
            <a:avLst/>
            <a:gdLst>
              <a:gd name="connsiteX0" fmla="*/ 0 w 11430001"/>
              <a:gd name="connsiteY0" fmla="*/ 0 h 6175613"/>
              <a:gd name="connsiteX1" fmla="*/ 5638031 w 11430001"/>
              <a:gd name="connsiteY1" fmla="*/ 0 h 6175613"/>
              <a:gd name="connsiteX2" fmla="*/ 5638031 w 11430001"/>
              <a:gd name="connsiteY2" fmla="*/ 758954 h 6175613"/>
              <a:gd name="connsiteX3" fmla="*/ 11430001 w 11430001"/>
              <a:gd name="connsiteY3" fmla="*/ 758954 h 6175613"/>
              <a:gd name="connsiteX4" fmla="*/ 11430001 w 11430001"/>
              <a:gd name="connsiteY4" fmla="*/ 6175613 h 6175613"/>
              <a:gd name="connsiteX5" fmla="*/ 5638031 w 11430001"/>
              <a:gd name="connsiteY5" fmla="*/ 6175613 h 6175613"/>
              <a:gd name="connsiteX6" fmla="*/ 5240741 w 11430001"/>
              <a:gd name="connsiteY6" fmla="*/ 6175613 h 6175613"/>
              <a:gd name="connsiteX7" fmla="*/ 0 w 11430001"/>
              <a:gd name="connsiteY7" fmla="*/ 6175613 h 6175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430001" h="6175613">
                <a:moveTo>
                  <a:pt x="0" y="0"/>
                </a:moveTo>
                <a:lnTo>
                  <a:pt x="5638031" y="0"/>
                </a:lnTo>
                <a:lnTo>
                  <a:pt x="5638031" y="758954"/>
                </a:lnTo>
                <a:lnTo>
                  <a:pt x="11430001" y="758954"/>
                </a:lnTo>
                <a:lnTo>
                  <a:pt x="11430001" y="6175613"/>
                </a:lnTo>
                <a:lnTo>
                  <a:pt x="5638031" y="6175613"/>
                </a:lnTo>
                <a:lnTo>
                  <a:pt x="5240741" y="6175613"/>
                </a:lnTo>
                <a:lnTo>
                  <a:pt x="0" y="6175613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D479A0-6D90-D298-7EEC-8AD171B82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58953"/>
            <a:ext cx="4089779" cy="2028388"/>
          </a:xfrm>
        </p:spPr>
        <p:txBody>
          <a:bodyPr anchor="ctr">
            <a:normAutofit/>
          </a:bodyPr>
          <a:lstStyle/>
          <a:p>
            <a:r>
              <a:rPr lang="en-US" sz="2800" dirty="0">
                <a:latin typeface="Arial Rounded MT Bold" panose="020F0704030504030204" pitchFamily="34" charset="77"/>
              </a:rPr>
              <a:t>SDLC </a:t>
            </a:r>
            <a:r>
              <a:rPr lang="en-US" sz="2800" dirty="0" err="1">
                <a:latin typeface="Arial Rounded MT Bold" panose="020F0704030504030204" pitchFamily="34" charset="77"/>
              </a:rPr>
              <a:t>En</a:t>
            </a:r>
            <a:r>
              <a:rPr lang="en-US" sz="2800" dirty="0">
                <a:latin typeface="Arial Rounded MT Bold" panose="020F0704030504030204" pitchFamily="34" charset="77"/>
              </a:rPr>
              <a:t> </a:t>
            </a:r>
            <a:r>
              <a:rPr lang="en-US" sz="2800" dirty="0" err="1">
                <a:latin typeface="Arial Rounded MT Bold" panose="020F0704030504030204" pitchFamily="34" charset="77"/>
              </a:rPr>
              <a:t>İyi</a:t>
            </a:r>
            <a:r>
              <a:rPr lang="en-US" sz="2800" dirty="0">
                <a:latin typeface="Arial Rounded MT Bold" panose="020F0704030504030204" pitchFamily="34" charset="77"/>
              </a:rPr>
              <a:t> </a:t>
            </a:r>
            <a:r>
              <a:rPr lang="en-US" sz="2800" dirty="0" err="1">
                <a:latin typeface="Arial Rounded MT Bold" panose="020F0704030504030204" pitchFamily="34" charset="77"/>
              </a:rPr>
              <a:t>Uygulamaları</a:t>
            </a:r>
            <a:endParaRPr lang="en-TR" sz="2800" dirty="0">
              <a:latin typeface="Arial Rounded MT Bold" panose="020F0704030504030204" pitchFamily="34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DA3733-0722-6F00-CAC9-0BEE9DB837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2893326"/>
            <a:ext cx="4089779" cy="3202674"/>
          </a:xfrm>
        </p:spPr>
        <p:txBody>
          <a:bodyPr anchor="t">
            <a:normAutofit/>
          </a:bodyPr>
          <a:lstStyle/>
          <a:p>
            <a:r>
              <a:rPr lang="en-US" dirty="0"/>
              <a:t>SDLC </a:t>
            </a:r>
            <a:r>
              <a:rPr lang="en-US" dirty="0" err="1"/>
              <a:t>sürecinde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iyi</a:t>
            </a:r>
            <a:r>
              <a:rPr lang="en-US" dirty="0"/>
              <a:t> </a:t>
            </a:r>
            <a:r>
              <a:rPr lang="en-US" dirty="0" err="1"/>
              <a:t>uygulamaların</a:t>
            </a:r>
            <a:r>
              <a:rPr lang="en-US" dirty="0"/>
              <a:t> </a:t>
            </a:r>
            <a:r>
              <a:rPr lang="en-US" dirty="0" err="1"/>
              <a:t>tanıtımı</a:t>
            </a:r>
            <a:endParaRPr lang="en-US" dirty="0"/>
          </a:p>
          <a:p>
            <a:r>
              <a:rPr lang="en-US" dirty="0" err="1"/>
              <a:t>Proje</a:t>
            </a:r>
            <a:r>
              <a:rPr lang="en-US" dirty="0"/>
              <a:t> </a:t>
            </a:r>
            <a:r>
              <a:rPr lang="en-US" dirty="0" err="1"/>
              <a:t>yönetimi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takım</a:t>
            </a:r>
            <a:r>
              <a:rPr lang="en-US" dirty="0"/>
              <a:t> </a:t>
            </a:r>
            <a:r>
              <a:rPr lang="en-US" dirty="0" err="1"/>
              <a:t>çalışması</a:t>
            </a:r>
            <a:endParaRPr lang="en-US" dirty="0"/>
          </a:p>
          <a:p>
            <a:r>
              <a:rPr lang="en-US" dirty="0" err="1"/>
              <a:t>Kalite</a:t>
            </a:r>
            <a:r>
              <a:rPr lang="en-US" dirty="0"/>
              <a:t> </a:t>
            </a:r>
            <a:r>
              <a:rPr lang="en-US" dirty="0" err="1"/>
              <a:t>güvencesi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standartlar</a:t>
            </a:r>
            <a:endParaRPr lang="en-US" dirty="0"/>
          </a:p>
        </p:txBody>
      </p:sp>
      <p:pic>
        <p:nvPicPr>
          <p:cNvPr id="9218" name="Picture 2" descr="Proje ve Proje Yönetimi İle İlgili Temel Kavramlar - Tesisat">
            <a:extLst>
              <a:ext uri="{FF2B5EF4-FFF2-40B4-BE49-F238E27FC236}">
                <a16:creationId xmlns:a16="http://schemas.microsoft.com/office/drawing/2014/main" id="{5DCE3C9E-187A-46C5-E77F-5EC3AE4812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79510" y="1894259"/>
            <a:ext cx="6043414" cy="3580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398967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87D66-5716-A263-1F80-3D799A06C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latin typeface="Arial Rounded MT Bold" panose="020F0704030504030204" pitchFamily="34" charset="77"/>
              </a:rPr>
              <a:t>SDLC </a:t>
            </a:r>
            <a:r>
              <a:rPr lang="en-US" sz="2400" dirty="0" err="1">
                <a:latin typeface="Arial Rounded MT Bold" panose="020F0704030504030204" pitchFamily="34" charset="77"/>
              </a:rPr>
              <a:t>En</a:t>
            </a:r>
            <a:r>
              <a:rPr lang="en-US" sz="2400" dirty="0">
                <a:latin typeface="Arial Rounded MT Bold" panose="020F0704030504030204" pitchFamily="34" charset="77"/>
              </a:rPr>
              <a:t> </a:t>
            </a:r>
            <a:r>
              <a:rPr lang="en-US" sz="2400" dirty="0" err="1">
                <a:latin typeface="Arial Rounded MT Bold" panose="020F0704030504030204" pitchFamily="34" charset="77"/>
              </a:rPr>
              <a:t>İyi</a:t>
            </a:r>
            <a:r>
              <a:rPr lang="en-US" sz="2400" dirty="0">
                <a:latin typeface="Arial Rounded MT Bold" panose="020F0704030504030204" pitchFamily="34" charset="77"/>
              </a:rPr>
              <a:t> </a:t>
            </a:r>
            <a:r>
              <a:rPr lang="en-US" sz="2400" dirty="0" err="1">
                <a:latin typeface="Arial Rounded MT Bold" panose="020F0704030504030204" pitchFamily="34" charset="77"/>
              </a:rPr>
              <a:t>Uygulamaları</a:t>
            </a:r>
            <a:br>
              <a:rPr lang="en-US" sz="2400" dirty="0">
                <a:solidFill>
                  <a:srgbClr val="FF0000"/>
                </a:solidFill>
                <a:latin typeface="Arial Rounded MT Bold" panose="020F0704030504030204" pitchFamily="34" charset="77"/>
              </a:rPr>
            </a:br>
            <a:r>
              <a:rPr lang="en-US" sz="2400" dirty="0">
                <a:solidFill>
                  <a:srgbClr val="FF0000"/>
                </a:solidFill>
                <a:latin typeface="Arial Rounded MT Bold" panose="020F0704030504030204" pitchFamily="34" charset="77"/>
              </a:rPr>
              <a:t>SDLC </a:t>
            </a:r>
            <a:r>
              <a:rPr lang="en-US" sz="2400" dirty="0" err="1">
                <a:solidFill>
                  <a:srgbClr val="FF0000"/>
                </a:solidFill>
                <a:latin typeface="Arial Rounded MT Bold" panose="020F0704030504030204" pitchFamily="34" charset="77"/>
              </a:rPr>
              <a:t>sürecinde</a:t>
            </a:r>
            <a:r>
              <a:rPr lang="en-US" sz="2400" dirty="0">
                <a:solidFill>
                  <a:srgbClr val="FF0000"/>
                </a:solidFill>
                <a:latin typeface="Arial Rounded MT Bold" panose="020F0704030504030204" pitchFamily="34" charset="77"/>
              </a:rPr>
              <a:t> </a:t>
            </a:r>
            <a:r>
              <a:rPr lang="en-US" sz="2400" dirty="0" err="1">
                <a:solidFill>
                  <a:srgbClr val="FF0000"/>
                </a:solidFill>
                <a:latin typeface="Arial Rounded MT Bold" panose="020F0704030504030204" pitchFamily="34" charset="77"/>
              </a:rPr>
              <a:t>en</a:t>
            </a:r>
            <a:r>
              <a:rPr lang="en-US" sz="2400" dirty="0">
                <a:solidFill>
                  <a:srgbClr val="FF0000"/>
                </a:solidFill>
                <a:latin typeface="Arial Rounded MT Bold" panose="020F0704030504030204" pitchFamily="34" charset="77"/>
              </a:rPr>
              <a:t> </a:t>
            </a:r>
            <a:r>
              <a:rPr lang="en-US" sz="2400" dirty="0" err="1">
                <a:solidFill>
                  <a:srgbClr val="FF0000"/>
                </a:solidFill>
                <a:latin typeface="Arial Rounded MT Bold" panose="020F0704030504030204" pitchFamily="34" charset="77"/>
              </a:rPr>
              <a:t>iyi</a:t>
            </a:r>
            <a:r>
              <a:rPr lang="en-US" sz="2400" dirty="0">
                <a:solidFill>
                  <a:srgbClr val="FF0000"/>
                </a:solidFill>
                <a:latin typeface="Arial Rounded MT Bold" panose="020F0704030504030204" pitchFamily="34" charset="77"/>
              </a:rPr>
              <a:t> </a:t>
            </a:r>
            <a:r>
              <a:rPr lang="en-US" sz="2400" dirty="0" err="1">
                <a:solidFill>
                  <a:srgbClr val="FF0000"/>
                </a:solidFill>
                <a:latin typeface="Arial Rounded MT Bold" panose="020F0704030504030204" pitchFamily="34" charset="77"/>
              </a:rPr>
              <a:t>uygulamaların</a:t>
            </a:r>
            <a:r>
              <a:rPr lang="en-US" sz="2400" dirty="0">
                <a:solidFill>
                  <a:srgbClr val="FF0000"/>
                </a:solidFill>
                <a:latin typeface="Arial Rounded MT Bold" panose="020F0704030504030204" pitchFamily="34" charset="77"/>
              </a:rPr>
              <a:t> </a:t>
            </a:r>
            <a:r>
              <a:rPr lang="en-US" sz="2400" dirty="0" err="1">
                <a:solidFill>
                  <a:srgbClr val="FF0000"/>
                </a:solidFill>
                <a:latin typeface="Arial Rounded MT Bold" panose="020F0704030504030204" pitchFamily="34" charset="77"/>
              </a:rPr>
              <a:t>tanıtımı</a:t>
            </a:r>
            <a:endParaRPr lang="en-TR" sz="2400" dirty="0">
              <a:solidFill>
                <a:srgbClr val="FF0000"/>
              </a:solidFill>
              <a:latin typeface="Arial Rounded MT Bold" panose="020F0704030504030204" pitchFamily="34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539238-F497-B5E4-1A81-D64930C4E3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r>
              <a:rPr lang="en-US" dirty="0" err="1"/>
              <a:t>İyi</a:t>
            </a:r>
            <a:r>
              <a:rPr lang="en-US" dirty="0"/>
              <a:t> Bir </a:t>
            </a:r>
            <a:r>
              <a:rPr lang="en-US" dirty="0" err="1"/>
              <a:t>Planlama</a:t>
            </a:r>
            <a:r>
              <a:rPr lang="en-US" dirty="0"/>
              <a:t> </a:t>
            </a:r>
            <a:r>
              <a:rPr lang="en-US" dirty="0" err="1"/>
              <a:t>Yapmak</a:t>
            </a:r>
            <a:r>
              <a:rPr lang="en-US" dirty="0"/>
              <a:t>: </a:t>
            </a:r>
            <a:r>
              <a:rPr lang="en-US" dirty="0" err="1"/>
              <a:t>Projeyi</a:t>
            </a:r>
            <a:r>
              <a:rPr lang="en-US" dirty="0"/>
              <a:t> </a:t>
            </a:r>
            <a:r>
              <a:rPr lang="en-US" dirty="0" err="1"/>
              <a:t>başarılı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şekilde</a:t>
            </a:r>
            <a:r>
              <a:rPr lang="en-US" dirty="0"/>
              <a:t> </a:t>
            </a:r>
            <a:r>
              <a:rPr lang="en-US" dirty="0" err="1"/>
              <a:t>yönetmek</a:t>
            </a:r>
            <a:r>
              <a:rPr lang="en-US" dirty="0"/>
              <a:t> </a:t>
            </a:r>
            <a:r>
              <a:rPr lang="en-US" dirty="0" err="1"/>
              <a:t>için</a:t>
            </a:r>
            <a:r>
              <a:rPr lang="en-US" dirty="0"/>
              <a:t> </a:t>
            </a:r>
            <a:r>
              <a:rPr lang="en-US" dirty="0" err="1"/>
              <a:t>baştan</a:t>
            </a:r>
            <a:r>
              <a:rPr lang="en-US" dirty="0"/>
              <a:t> </a:t>
            </a:r>
            <a:r>
              <a:rPr lang="en-US" dirty="0" err="1"/>
              <a:t>itibaren</a:t>
            </a:r>
            <a:r>
              <a:rPr lang="en-US" dirty="0"/>
              <a:t> </a:t>
            </a:r>
            <a:r>
              <a:rPr lang="en-US" dirty="0" err="1"/>
              <a:t>iyi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planlama</a:t>
            </a:r>
            <a:r>
              <a:rPr lang="en-US" dirty="0"/>
              <a:t> </a:t>
            </a:r>
            <a:r>
              <a:rPr lang="en-US" dirty="0" err="1"/>
              <a:t>yapılmalıdır</a:t>
            </a:r>
            <a:r>
              <a:rPr lang="en-US" dirty="0"/>
              <a:t>. </a:t>
            </a:r>
            <a:r>
              <a:rPr lang="en-US" dirty="0" err="1"/>
              <a:t>Projede</a:t>
            </a:r>
            <a:r>
              <a:rPr lang="en-US" dirty="0"/>
              <a:t> </a:t>
            </a:r>
            <a:r>
              <a:rPr lang="en-US" dirty="0" err="1"/>
              <a:t>belirlenen</a:t>
            </a:r>
            <a:r>
              <a:rPr lang="en-US" dirty="0"/>
              <a:t> </a:t>
            </a:r>
            <a:r>
              <a:rPr lang="en-US" dirty="0" err="1"/>
              <a:t>hedefler</a:t>
            </a:r>
            <a:r>
              <a:rPr lang="en-US" dirty="0"/>
              <a:t>, </a:t>
            </a:r>
            <a:r>
              <a:rPr lang="en-US" dirty="0" err="1"/>
              <a:t>gereksinimler</a:t>
            </a:r>
            <a:r>
              <a:rPr lang="en-US" dirty="0"/>
              <a:t>, </a:t>
            </a:r>
            <a:r>
              <a:rPr lang="en-US" dirty="0" err="1"/>
              <a:t>bütçe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zaman </a:t>
            </a:r>
            <a:r>
              <a:rPr lang="en-US" dirty="0" err="1"/>
              <a:t>çizelgesi</a:t>
            </a:r>
            <a:r>
              <a:rPr lang="en-US" dirty="0"/>
              <a:t> </a:t>
            </a:r>
            <a:r>
              <a:rPr lang="en-US" dirty="0" err="1"/>
              <a:t>gibi</a:t>
            </a:r>
            <a:r>
              <a:rPr lang="en-US" dirty="0"/>
              <a:t> </a:t>
            </a:r>
            <a:r>
              <a:rPr lang="en-US" dirty="0" err="1"/>
              <a:t>faktörler</a:t>
            </a:r>
            <a:r>
              <a:rPr lang="en-US" dirty="0"/>
              <a:t> </a:t>
            </a:r>
            <a:r>
              <a:rPr lang="en-US" dirty="0" err="1"/>
              <a:t>dikkate</a:t>
            </a:r>
            <a:r>
              <a:rPr lang="en-US" dirty="0"/>
              <a:t> </a:t>
            </a:r>
            <a:r>
              <a:rPr lang="en-US" dirty="0" err="1"/>
              <a:t>alınmalıdır</a:t>
            </a:r>
            <a:r>
              <a:rPr lang="en-US" dirty="0"/>
              <a:t>.</a:t>
            </a:r>
          </a:p>
          <a:p>
            <a:r>
              <a:rPr lang="en-US" dirty="0" err="1"/>
              <a:t>İyi</a:t>
            </a:r>
            <a:r>
              <a:rPr lang="en-US" dirty="0"/>
              <a:t> Bir </a:t>
            </a:r>
            <a:r>
              <a:rPr lang="en-US" dirty="0" err="1"/>
              <a:t>İhtiyaç</a:t>
            </a:r>
            <a:r>
              <a:rPr lang="en-US" dirty="0"/>
              <a:t> </a:t>
            </a:r>
            <a:r>
              <a:rPr lang="en-US" dirty="0" err="1"/>
              <a:t>Analizi</a:t>
            </a:r>
            <a:r>
              <a:rPr lang="en-US" dirty="0"/>
              <a:t> </a:t>
            </a:r>
            <a:r>
              <a:rPr lang="en-US" dirty="0" err="1"/>
              <a:t>Yapmak</a:t>
            </a:r>
            <a:r>
              <a:rPr lang="en-US" dirty="0"/>
              <a:t>: </a:t>
            </a:r>
            <a:r>
              <a:rPr lang="en-US" dirty="0" err="1"/>
              <a:t>Proje</a:t>
            </a:r>
            <a:r>
              <a:rPr lang="en-US" dirty="0"/>
              <a:t> </a:t>
            </a:r>
            <a:r>
              <a:rPr lang="en-US" dirty="0" err="1"/>
              <a:t>gereksinimlerini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kullanıcı</a:t>
            </a:r>
            <a:r>
              <a:rPr lang="en-US" dirty="0"/>
              <a:t> </a:t>
            </a:r>
            <a:r>
              <a:rPr lang="en-US" dirty="0" err="1"/>
              <a:t>ihtiyaçlarını</a:t>
            </a:r>
            <a:r>
              <a:rPr lang="en-US" dirty="0"/>
              <a:t> </a:t>
            </a:r>
            <a:r>
              <a:rPr lang="en-US" dirty="0" err="1"/>
              <a:t>doğru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şekilde</a:t>
            </a:r>
            <a:r>
              <a:rPr lang="en-US" dirty="0"/>
              <a:t> </a:t>
            </a:r>
            <a:r>
              <a:rPr lang="en-US" dirty="0" err="1"/>
              <a:t>analiz</a:t>
            </a:r>
            <a:r>
              <a:rPr lang="en-US" dirty="0"/>
              <a:t> </a:t>
            </a:r>
            <a:r>
              <a:rPr lang="en-US" dirty="0" err="1"/>
              <a:t>etmek</a:t>
            </a:r>
            <a:r>
              <a:rPr lang="en-US" dirty="0"/>
              <a:t>, </a:t>
            </a:r>
            <a:r>
              <a:rPr lang="en-US" dirty="0" err="1"/>
              <a:t>projenin</a:t>
            </a:r>
            <a:r>
              <a:rPr lang="en-US" dirty="0"/>
              <a:t> </a:t>
            </a:r>
            <a:r>
              <a:rPr lang="en-US" dirty="0" err="1"/>
              <a:t>başarısını</a:t>
            </a:r>
            <a:r>
              <a:rPr lang="en-US" dirty="0"/>
              <a:t> </a:t>
            </a:r>
            <a:r>
              <a:rPr lang="en-US" dirty="0" err="1"/>
              <a:t>etkileyen</a:t>
            </a:r>
            <a:r>
              <a:rPr lang="en-US" dirty="0"/>
              <a:t> </a:t>
            </a:r>
            <a:r>
              <a:rPr lang="en-US" dirty="0" err="1"/>
              <a:t>kritik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adımdır</a:t>
            </a:r>
            <a:r>
              <a:rPr lang="en-US" dirty="0"/>
              <a:t>. </a:t>
            </a:r>
            <a:r>
              <a:rPr lang="en-US" dirty="0" err="1"/>
              <a:t>İhtiyaç</a:t>
            </a:r>
            <a:r>
              <a:rPr lang="en-US" dirty="0"/>
              <a:t> </a:t>
            </a:r>
            <a:r>
              <a:rPr lang="en-US" dirty="0" err="1"/>
              <a:t>analizinin</a:t>
            </a:r>
            <a:r>
              <a:rPr lang="en-US" dirty="0"/>
              <a:t> </a:t>
            </a:r>
            <a:r>
              <a:rPr lang="en-US" dirty="0" err="1"/>
              <a:t>detaylı</a:t>
            </a:r>
            <a:r>
              <a:rPr lang="en-US" dirty="0"/>
              <a:t>, </a:t>
            </a:r>
            <a:r>
              <a:rPr lang="en-US" dirty="0" err="1"/>
              <a:t>doğru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eksiksiz</a:t>
            </a:r>
            <a:r>
              <a:rPr lang="en-US" dirty="0"/>
              <a:t> </a:t>
            </a:r>
            <a:r>
              <a:rPr lang="en-US" dirty="0" err="1"/>
              <a:t>olması</a:t>
            </a:r>
            <a:r>
              <a:rPr lang="en-US" dirty="0"/>
              <a:t> </a:t>
            </a:r>
            <a:r>
              <a:rPr lang="en-US" dirty="0" err="1"/>
              <a:t>önemlidir</a:t>
            </a:r>
            <a:r>
              <a:rPr lang="en-US" dirty="0"/>
              <a:t>.</a:t>
            </a:r>
          </a:p>
          <a:p>
            <a:r>
              <a:rPr lang="en-US" dirty="0" err="1"/>
              <a:t>İyi</a:t>
            </a:r>
            <a:r>
              <a:rPr lang="en-US" dirty="0"/>
              <a:t> Bir </a:t>
            </a:r>
            <a:r>
              <a:rPr lang="en-US" dirty="0" err="1"/>
              <a:t>İletişim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İşbirliği</a:t>
            </a:r>
            <a:r>
              <a:rPr lang="en-US" dirty="0"/>
              <a:t>: </a:t>
            </a:r>
            <a:r>
              <a:rPr lang="en-US" dirty="0" err="1"/>
              <a:t>Proje</a:t>
            </a:r>
            <a:r>
              <a:rPr lang="en-US" dirty="0"/>
              <a:t> </a:t>
            </a:r>
            <a:r>
              <a:rPr lang="en-US" dirty="0" err="1"/>
              <a:t>ekibi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müşteriler</a:t>
            </a:r>
            <a:r>
              <a:rPr lang="en-US" dirty="0"/>
              <a:t> </a:t>
            </a:r>
            <a:r>
              <a:rPr lang="en-US" dirty="0" err="1"/>
              <a:t>arasında</a:t>
            </a:r>
            <a:r>
              <a:rPr lang="en-US" dirty="0"/>
              <a:t> </a:t>
            </a:r>
            <a:r>
              <a:rPr lang="en-US" dirty="0" err="1"/>
              <a:t>etkili</a:t>
            </a:r>
            <a:r>
              <a:rPr lang="en-US" dirty="0"/>
              <a:t> </a:t>
            </a:r>
            <a:r>
              <a:rPr lang="en-US" dirty="0" err="1"/>
              <a:t>iletişim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işbirliği</a:t>
            </a:r>
            <a:r>
              <a:rPr lang="en-US" dirty="0"/>
              <a:t> </a:t>
            </a:r>
            <a:r>
              <a:rPr lang="en-US" dirty="0" err="1"/>
              <a:t>sağlamak</a:t>
            </a:r>
            <a:r>
              <a:rPr lang="en-US" dirty="0"/>
              <a:t>, </a:t>
            </a:r>
            <a:r>
              <a:rPr lang="en-US" dirty="0" err="1"/>
              <a:t>proje</a:t>
            </a:r>
            <a:r>
              <a:rPr lang="en-US" dirty="0"/>
              <a:t> </a:t>
            </a:r>
            <a:r>
              <a:rPr lang="en-US" dirty="0" err="1"/>
              <a:t>sürecindeki</a:t>
            </a:r>
            <a:r>
              <a:rPr lang="en-US" dirty="0"/>
              <a:t> </a:t>
            </a:r>
            <a:r>
              <a:rPr lang="en-US" dirty="0" err="1"/>
              <a:t>hedeflere</a:t>
            </a:r>
            <a:r>
              <a:rPr lang="en-US" dirty="0"/>
              <a:t> </a:t>
            </a:r>
            <a:r>
              <a:rPr lang="en-US" dirty="0" err="1"/>
              <a:t>ulaşmada</a:t>
            </a:r>
            <a:r>
              <a:rPr lang="en-US" dirty="0"/>
              <a:t> </a:t>
            </a:r>
            <a:r>
              <a:rPr lang="en-US" dirty="0" err="1"/>
              <a:t>büyük</a:t>
            </a:r>
            <a:r>
              <a:rPr lang="en-US" dirty="0"/>
              <a:t> </a:t>
            </a:r>
            <a:r>
              <a:rPr lang="en-US" dirty="0" err="1"/>
              <a:t>önem</a:t>
            </a:r>
            <a:r>
              <a:rPr lang="en-US" dirty="0"/>
              <a:t> </a:t>
            </a:r>
            <a:r>
              <a:rPr lang="en-US" dirty="0" err="1"/>
              <a:t>taşır</a:t>
            </a:r>
            <a:r>
              <a:rPr lang="en-US" dirty="0"/>
              <a:t>. </a:t>
            </a:r>
            <a:r>
              <a:rPr lang="en-US" dirty="0" err="1"/>
              <a:t>Sürekli</a:t>
            </a:r>
            <a:r>
              <a:rPr lang="en-US" dirty="0"/>
              <a:t> </a:t>
            </a:r>
            <a:r>
              <a:rPr lang="en-US" dirty="0" err="1"/>
              <a:t>iletişim</a:t>
            </a:r>
            <a:r>
              <a:rPr lang="en-US" dirty="0"/>
              <a:t> </a:t>
            </a:r>
            <a:r>
              <a:rPr lang="en-US" dirty="0" err="1"/>
              <a:t>kanallarının</a:t>
            </a:r>
            <a:r>
              <a:rPr lang="en-US" dirty="0"/>
              <a:t> </a:t>
            </a:r>
            <a:r>
              <a:rPr lang="en-US" dirty="0" err="1"/>
              <a:t>açık</a:t>
            </a:r>
            <a:r>
              <a:rPr lang="en-US" dirty="0"/>
              <a:t> </a:t>
            </a:r>
            <a:r>
              <a:rPr lang="en-US" dirty="0" err="1"/>
              <a:t>olması</a:t>
            </a:r>
            <a:r>
              <a:rPr lang="en-US" dirty="0"/>
              <a:t>, </a:t>
            </a:r>
            <a:r>
              <a:rPr lang="en-US" dirty="0" err="1"/>
              <a:t>gereksinimlerin</a:t>
            </a:r>
            <a:r>
              <a:rPr lang="en-US" dirty="0"/>
              <a:t> </a:t>
            </a:r>
            <a:r>
              <a:rPr lang="en-US" dirty="0" err="1"/>
              <a:t>doğru</a:t>
            </a:r>
            <a:r>
              <a:rPr lang="en-US" dirty="0"/>
              <a:t> </a:t>
            </a:r>
            <a:r>
              <a:rPr lang="en-US" dirty="0" err="1"/>
              <a:t>anlaşılmasını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değişikliklerin</a:t>
            </a:r>
            <a:r>
              <a:rPr lang="en-US" dirty="0"/>
              <a:t> </a:t>
            </a:r>
            <a:r>
              <a:rPr lang="en-US" dirty="0" err="1"/>
              <a:t>hızlı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şekilde</a:t>
            </a:r>
            <a:r>
              <a:rPr lang="en-US" dirty="0"/>
              <a:t> </a:t>
            </a:r>
            <a:r>
              <a:rPr lang="en-US" dirty="0" err="1"/>
              <a:t>ele</a:t>
            </a:r>
            <a:r>
              <a:rPr lang="en-US" dirty="0"/>
              <a:t> </a:t>
            </a:r>
            <a:r>
              <a:rPr lang="en-US" dirty="0" err="1"/>
              <a:t>alınmasını</a:t>
            </a:r>
            <a:r>
              <a:rPr lang="en-US" dirty="0"/>
              <a:t> </a:t>
            </a:r>
            <a:r>
              <a:rPr lang="en-US" dirty="0" err="1"/>
              <a:t>sağlar</a:t>
            </a:r>
            <a:r>
              <a:rPr lang="en-US" dirty="0"/>
              <a:t>.</a:t>
            </a:r>
          </a:p>
          <a:p>
            <a:r>
              <a:rPr lang="en-US" dirty="0" err="1"/>
              <a:t>Sık</a:t>
            </a:r>
            <a:r>
              <a:rPr lang="en-US" dirty="0"/>
              <a:t> </a:t>
            </a:r>
            <a:r>
              <a:rPr lang="en-US" dirty="0" err="1"/>
              <a:t>Sık</a:t>
            </a:r>
            <a:r>
              <a:rPr lang="en-US" dirty="0"/>
              <a:t> Geri </a:t>
            </a:r>
            <a:r>
              <a:rPr lang="en-US" dirty="0" err="1"/>
              <a:t>Bildirim</a:t>
            </a:r>
            <a:r>
              <a:rPr lang="en-US" dirty="0"/>
              <a:t> </a:t>
            </a:r>
            <a:r>
              <a:rPr lang="en-US" dirty="0" err="1"/>
              <a:t>Almak</a:t>
            </a:r>
            <a:r>
              <a:rPr lang="en-US" dirty="0"/>
              <a:t>: </a:t>
            </a:r>
            <a:r>
              <a:rPr lang="en-US" dirty="0" err="1"/>
              <a:t>Proje</a:t>
            </a:r>
            <a:r>
              <a:rPr lang="en-US" dirty="0"/>
              <a:t> </a:t>
            </a:r>
            <a:r>
              <a:rPr lang="en-US" dirty="0" err="1"/>
              <a:t>sürecinde</a:t>
            </a:r>
            <a:r>
              <a:rPr lang="en-US" dirty="0"/>
              <a:t> </a:t>
            </a:r>
            <a:r>
              <a:rPr lang="en-US" dirty="0" err="1"/>
              <a:t>sık</a:t>
            </a:r>
            <a:r>
              <a:rPr lang="en-US" dirty="0"/>
              <a:t> </a:t>
            </a:r>
            <a:r>
              <a:rPr lang="en-US" dirty="0" err="1"/>
              <a:t>sık</a:t>
            </a:r>
            <a:r>
              <a:rPr lang="en-US" dirty="0"/>
              <a:t> </a:t>
            </a:r>
            <a:r>
              <a:rPr lang="en-US" dirty="0" err="1"/>
              <a:t>geri</a:t>
            </a:r>
            <a:r>
              <a:rPr lang="en-US" dirty="0"/>
              <a:t> </a:t>
            </a:r>
            <a:r>
              <a:rPr lang="en-US" dirty="0" err="1"/>
              <a:t>bildirimler</a:t>
            </a:r>
            <a:r>
              <a:rPr lang="en-US" dirty="0"/>
              <a:t> </a:t>
            </a:r>
            <a:r>
              <a:rPr lang="en-US" dirty="0" err="1"/>
              <a:t>almak</a:t>
            </a:r>
            <a:r>
              <a:rPr lang="en-US" dirty="0"/>
              <a:t>, </a:t>
            </a:r>
            <a:r>
              <a:rPr lang="en-US" dirty="0" err="1"/>
              <a:t>yazılımın</a:t>
            </a:r>
            <a:r>
              <a:rPr lang="en-US" dirty="0"/>
              <a:t> </a:t>
            </a:r>
            <a:r>
              <a:rPr lang="en-US" dirty="0" err="1"/>
              <a:t>doğru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şekilde</a:t>
            </a:r>
            <a:r>
              <a:rPr lang="en-US" dirty="0"/>
              <a:t> </a:t>
            </a:r>
            <a:r>
              <a:rPr lang="en-US" dirty="0" err="1"/>
              <a:t>ilerlediğinden</a:t>
            </a:r>
            <a:r>
              <a:rPr lang="en-US" dirty="0"/>
              <a:t> </a:t>
            </a:r>
            <a:r>
              <a:rPr lang="en-US" dirty="0" err="1"/>
              <a:t>emin</a:t>
            </a:r>
            <a:r>
              <a:rPr lang="en-US" dirty="0"/>
              <a:t> </a:t>
            </a:r>
            <a:r>
              <a:rPr lang="en-US" dirty="0" err="1"/>
              <a:t>olmayı</a:t>
            </a:r>
            <a:r>
              <a:rPr lang="en-US" dirty="0"/>
              <a:t> </a:t>
            </a:r>
            <a:r>
              <a:rPr lang="en-US" dirty="0" err="1"/>
              <a:t>sağlar</a:t>
            </a:r>
            <a:r>
              <a:rPr lang="en-US" dirty="0"/>
              <a:t>. </a:t>
            </a:r>
            <a:r>
              <a:rPr lang="en-US" dirty="0" err="1"/>
              <a:t>Müşteriler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diğer</a:t>
            </a:r>
            <a:r>
              <a:rPr lang="en-US" dirty="0"/>
              <a:t> </a:t>
            </a:r>
            <a:r>
              <a:rPr lang="en-US" dirty="0" err="1"/>
              <a:t>paydaşlar</a:t>
            </a:r>
            <a:r>
              <a:rPr lang="en-US" dirty="0"/>
              <a:t> </a:t>
            </a:r>
            <a:r>
              <a:rPr lang="en-US" dirty="0" err="1"/>
              <a:t>tarafından</a:t>
            </a:r>
            <a:r>
              <a:rPr lang="en-US" dirty="0"/>
              <a:t> </a:t>
            </a:r>
            <a:r>
              <a:rPr lang="en-US" dirty="0" err="1"/>
              <a:t>geri</a:t>
            </a:r>
            <a:r>
              <a:rPr lang="en-US" dirty="0"/>
              <a:t> </a:t>
            </a:r>
            <a:r>
              <a:rPr lang="en-US" dirty="0" err="1"/>
              <a:t>bildirimler</a:t>
            </a:r>
            <a:r>
              <a:rPr lang="en-US" dirty="0"/>
              <a:t> </a:t>
            </a:r>
            <a:r>
              <a:rPr lang="en-US" dirty="0" err="1"/>
              <a:t>alarak</a:t>
            </a:r>
            <a:r>
              <a:rPr lang="en-US" dirty="0"/>
              <a:t> </a:t>
            </a:r>
            <a:r>
              <a:rPr lang="en-US" dirty="0" err="1"/>
              <a:t>yazılımı</a:t>
            </a:r>
            <a:r>
              <a:rPr lang="en-US" dirty="0"/>
              <a:t> </a:t>
            </a:r>
            <a:r>
              <a:rPr lang="en-US" dirty="0" err="1"/>
              <a:t>sürekli</a:t>
            </a:r>
            <a:r>
              <a:rPr lang="en-US" dirty="0"/>
              <a:t> </a:t>
            </a:r>
            <a:r>
              <a:rPr lang="en-US" dirty="0" err="1"/>
              <a:t>olarak</a:t>
            </a:r>
            <a:r>
              <a:rPr lang="en-US" dirty="0"/>
              <a:t> </a:t>
            </a:r>
            <a:r>
              <a:rPr lang="en-US" dirty="0" err="1"/>
              <a:t>geliştirmek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gereksinimlere</a:t>
            </a:r>
            <a:r>
              <a:rPr lang="en-US" dirty="0"/>
              <a:t> </a:t>
            </a:r>
            <a:r>
              <a:rPr lang="en-US" dirty="0" err="1"/>
              <a:t>daha</a:t>
            </a:r>
            <a:r>
              <a:rPr lang="en-US" dirty="0"/>
              <a:t> </a:t>
            </a:r>
            <a:r>
              <a:rPr lang="en-US" dirty="0" err="1"/>
              <a:t>iyi</a:t>
            </a:r>
            <a:r>
              <a:rPr lang="en-US" dirty="0"/>
              <a:t> </a:t>
            </a:r>
            <a:r>
              <a:rPr lang="en-US" dirty="0" err="1"/>
              <a:t>uyum</a:t>
            </a:r>
            <a:r>
              <a:rPr lang="en-US" dirty="0"/>
              <a:t> </a:t>
            </a:r>
            <a:r>
              <a:rPr lang="en-US" dirty="0" err="1"/>
              <a:t>sağlamak</a:t>
            </a:r>
            <a:r>
              <a:rPr lang="en-US" dirty="0"/>
              <a:t> </a:t>
            </a:r>
            <a:r>
              <a:rPr lang="en-US" dirty="0" err="1"/>
              <a:t>mümkün</a:t>
            </a:r>
            <a:r>
              <a:rPr lang="en-US" dirty="0"/>
              <a:t> </a:t>
            </a:r>
            <a:r>
              <a:rPr lang="en-US" dirty="0" err="1"/>
              <a:t>olur</a:t>
            </a:r>
            <a:r>
              <a:rPr lang="en-US" dirty="0"/>
              <a:t>.</a:t>
            </a:r>
          </a:p>
          <a:p>
            <a:r>
              <a:rPr lang="en-US" dirty="0" err="1"/>
              <a:t>Kaliteli</a:t>
            </a:r>
            <a:r>
              <a:rPr lang="en-US" dirty="0"/>
              <a:t> </a:t>
            </a:r>
            <a:r>
              <a:rPr lang="en-US" dirty="0" err="1"/>
              <a:t>Testler</a:t>
            </a:r>
            <a:r>
              <a:rPr lang="en-US" dirty="0"/>
              <a:t> </a:t>
            </a:r>
            <a:r>
              <a:rPr lang="en-US" dirty="0" err="1"/>
              <a:t>Yapmak</a:t>
            </a:r>
            <a:r>
              <a:rPr lang="en-US" dirty="0"/>
              <a:t>: </a:t>
            </a:r>
            <a:r>
              <a:rPr lang="en-US" dirty="0" err="1"/>
              <a:t>Yazılımın</a:t>
            </a:r>
            <a:r>
              <a:rPr lang="en-US" dirty="0"/>
              <a:t> </a:t>
            </a:r>
            <a:r>
              <a:rPr lang="en-US" dirty="0" err="1"/>
              <a:t>kalitesini</a:t>
            </a:r>
            <a:r>
              <a:rPr lang="en-US" dirty="0"/>
              <a:t> </a:t>
            </a:r>
            <a:r>
              <a:rPr lang="en-US" dirty="0" err="1"/>
              <a:t>sağlamak</a:t>
            </a:r>
            <a:r>
              <a:rPr lang="en-US" dirty="0"/>
              <a:t> </a:t>
            </a:r>
            <a:r>
              <a:rPr lang="en-US" dirty="0" err="1"/>
              <a:t>için</a:t>
            </a:r>
            <a:r>
              <a:rPr lang="en-US" dirty="0"/>
              <a:t> </a:t>
            </a:r>
            <a:r>
              <a:rPr lang="en-US" dirty="0" err="1"/>
              <a:t>iyi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test </a:t>
            </a:r>
            <a:r>
              <a:rPr lang="en-US" dirty="0" err="1"/>
              <a:t>stratejisi</a:t>
            </a:r>
            <a:r>
              <a:rPr lang="en-US" dirty="0"/>
              <a:t> </a:t>
            </a:r>
            <a:r>
              <a:rPr lang="en-US" dirty="0" err="1"/>
              <a:t>izlemek</a:t>
            </a:r>
            <a:r>
              <a:rPr lang="en-US" dirty="0"/>
              <a:t> </a:t>
            </a:r>
            <a:r>
              <a:rPr lang="en-US" dirty="0" err="1"/>
              <a:t>önemlidir</a:t>
            </a:r>
            <a:r>
              <a:rPr lang="en-US" dirty="0"/>
              <a:t>. </a:t>
            </a:r>
            <a:r>
              <a:rPr lang="en-US" dirty="0" err="1"/>
              <a:t>Farklı</a:t>
            </a:r>
            <a:r>
              <a:rPr lang="en-US" dirty="0"/>
              <a:t> test </a:t>
            </a:r>
            <a:r>
              <a:rPr lang="en-US" dirty="0" err="1"/>
              <a:t>seviyeleri</a:t>
            </a:r>
            <a:r>
              <a:rPr lang="en-US" dirty="0"/>
              <a:t> (</a:t>
            </a:r>
            <a:r>
              <a:rPr lang="en-US" dirty="0" err="1"/>
              <a:t>birim</a:t>
            </a:r>
            <a:r>
              <a:rPr lang="en-US" dirty="0"/>
              <a:t> </a:t>
            </a:r>
            <a:r>
              <a:rPr lang="en-US" dirty="0" err="1"/>
              <a:t>testleri</a:t>
            </a:r>
            <a:r>
              <a:rPr lang="en-US" dirty="0"/>
              <a:t>, </a:t>
            </a:r>
            <a:r>
              <a:rPr lang="en-US" dirty="0" err="1"/>
              <a:t>entegrasyon</a:t>
            </a:r>
            <a:r>
              <a:rPr lang="en-US" dirty="0"/>
              <a:t> </a:t>
            </a:r>
            <a:r>
              <a:rPr lang="en-US" dirty="0" err="1"/>
              <a:t>testleri</a:t>
            </a:r>
            <a:r>
              <a:rPr lang="en-US" dirty="0"/>
              <a:t>, </a:t>
            </a:r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testleri</a:t>
            </a:r>
            <a:r>
              <a:rPr lang="en-US" dirty="0"/>
              <a:t>, </a:t>
            </a:r>
            <a:r>
              <a:rPr lang="en-US" dirty="0" err="1"/>
              <a:t>kabul</a:t>
            </a:r>
            <a:r>
              <a:rPr lang="en-US" dirty="0"/>
              <a:t> </a:t>
            </a:r>
            <a:r>
              <a:rPr lang="en-US" dirty="0" err="1"/>
              <a:t>testleri</a:t>
            </a:r>
            <a:r>
              <a:rPr lang="en-US" dirty="0"/>
              <a:t> vb.) </a:t>
            </a:r>
            <a:r>
              <a:rPr lang="en-US" dirty="0" err="1"/>
              <a:t>kullanılarak</a:t>
            </a:r>
            <a:r>
              <a:rPr lang="en-US" dirty="0"/>
              <a:t> </a:t>
            </a:r>
            <a:r>
              <a:rPr lang="en-US" dirty="0" err="1"/>
              <a:t>yazılımın</a:t>
            </a:r>
            <a:r>
              <a:rPr lang="en-US" dirty="0"/>
              <a:t> </a:t>
            </a:r>
            <a:r>
              <a:rPr lang="en-US" dirty="0" err="1"/>
              <a:t>hatalarının</a:t>
            </a:r>
            <a:r>
              <a:rPr lang="en-US" dirty="0"/>
              <a:t> </a:t>
            </a:r>
            <a:r>
              <a:rPr lang="en-US" dirty="0" err="1"/>
              <a:t>tespit</a:t>
            </a:r>
            <a:r>
              <a:rPr lang="en-US" dirty="0"/>
              <a:t> </a:t>
            </a:r>
            <a:r>
              <a:rPr lang="en-US" dirty="0" err="1"/>
              <a:t>edilmesi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düzeltilmesi</a:t>
            </a:r>
            <a:r>
              <a:rPr lang="en-US" dirty="0"/>
              <a:t> </a:t>
            </a:r>
            <a:r>
              <a:rPr lang="en-US" dirty="0" err="1"/>
              <a:t>sağlanmalıdır</a:t>
            </a:r>
            <a:r>
              <a:rPr lang="en-US" dirty="0"/>
              <a:t>.</a:t>
            </a:r>
          </a:p>
          <a:p>
            <a:r>
              <a:rPr lang="en-US" dirty="0" err="1"/>
              <a:t>Dökümantasyon</a:t>
            </a:r>
            <a:r>
              <a:rPr lang="en-US" dirty="0"/>
              <a:t> </a:t>
            </a:r>
            <a:r>
              <a:rPr lang="en-US" dirty="0" err="1"/>
              <a:t>Tutmak</a:t>
            </a:r>
            <a:r>
              <a:rPr lang="en-US" dirty="0"/>
              <a:t>: </a:t>
            </a:r>
            <a:r>
              <a:rPr lang="en-US" dirty="0" err="1"/>
              <a:t>Proje</a:t>
            </a:r>
            <a:r>
              <a:rPr lang="en-US" dirty="0"/>
              <a:t> </a:t>
            </a:r>
            <a:r>
              <a:rPr lang="en-US" dirty="0" err="1"/>
              <a:t>sürecinde</a:t>
            </a:r>
            <a:r>
              <a:rPr lang="en-US" dirty="0"/>
              <a:t> </a:t>
            </a:r>
            <a:r>
              <a:rPr lang="en-US" dirty="0" err="1"/>
              <a:t>yapılan</a:t>
            </a:r>
            <a:r>
              <a:rPr lang="en-US" dirty="0"/>
              <a:t> </a:t>
            </a:r>
            <a:r>
              <a:rPr lang="en-US" dirty="0" err="1"/>
              <a:t>analizler</a:t>
            </a:r>
            <a:r>
              <a:rPr lang="en-US" dirty="0"/>
              <a:t>, </a:t>
            </a:r>
            <a:r>
              <a:rPr lang="en-US" dirty="0" err="1"/>
              <a:t>tasarımlar</a:t>
            </a:r>
            <a:r>
              <a:rPr lang="en-US" dirty="0"/>
              <a:t>, </a:t>
            </a:r>
            <a:r>
              <a:rPr lang="en-US" dirty="0" err="1"/>
              <a:t>testler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diğer</a:t>
            </a:r>
            <a:r>
              <a:rPr lang="en-US" dirty="0"/>
              <a:t> </a:t>
            </a:r>
            <a:r>
              <a:rPr lang="en-US" dirty="0" err="1"/>
              <a:t>belgelerin</a:t>
            </a:r>
            <a:r>
              <a:rPr lang="en-US" dirty="0"/>
              <a:t> </a:t>
            </a:r>
            <a:r>
              <a:rPr lang="en-US" dirty="0" err="1"/>
              <a:t>düzenli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eksiksiz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şekilde</a:t>
            </a:r>
            <a:r>
              <a:rPr lang="en-US" dirty="0"/>
              <a:t> </a:t>
            </a:r>
            <a:r>
              <a:rPr lang="en-US" dirty="0" err="1"/>
              <a:t>tutulması</a:t>
            </a:r>
            <a:r>
              <a:rPr lang="en-US" dirty="0"/>
              <a:t> </a:t>
            </a:r>
            <a:r>
              <a:rPr lang="en-US" dirty="0" err="1"/>
              <a:t>önemlidir</a:t>
            </a:r>
            <a:r>
              <a:rPr lang="en-US" dirty="0"/>
              <a:t>. </a:t>
            </a:r>
            <a:r>
              <a:rPr lang="en-US" dirty="0" err="1"/>
              <a:t>Doğru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ayrıntılı</a:t>
            </a:r>
            <a:r>
              <a:rPr lang="en-US" dirty="0"/>
              <a:t> </a:t>
            </a:r>
            <a:r>
              <a:rPr lang="en-US" dirty="0" err="1"/>
              <a:t>dökümantasyon</a:t>
            </a:r>
            <a:r>
              <a:rPr lang="en-US" dirty="0"/>
              <a:t>, </a:t>
            </a:r>
            <a:r>
              <a:rPr lang="en-US" dirty="0" err="1"/>
              <a:t>gelecekteki</a:t>
            </a:r>
            <a:r>
              <a:rPr lang="en-US" dirty="0"/>
              <a:t> </a:t>
            </a:r>
            <a:r>
              <a:rPr lang="en-US" dirty="0" err="1"/>
              <a:t>bakım</a:t>
            </a:r>
            <a:r>
              <a:rPr lang="en-US" dirty="0"/>
              <a:t>, </a:t>
            </a:r>
            <a:r>
              <a:rPr lang="en-US" dirty="0" err="1"/>
              <a:t>güncelleme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yeni </a:t>
            </a:r>
            <a:r>
              <a:rPr lang="en-US" dirty="0" err="1"/>
              <a:t>eklemeler</a:t>
            </a:r>
            <a:r>
              <a:rPr lang="en-US" dirty="0"/>
              <a:t> </a:t>
            </a:r>
            <a:r>
              <a:rPr lang="en-US" dirty="0" err="1"/>
              <a:t>için</a:t>
            </a:r>
            <a:r>
              <a:rPr lang="en-US" dirty="0"/>
              <a:t> </a:t>
            </a:r>
            <a:r>
              <a:rPr lang="en-US" dirty="0" err="1"/>
              <a:t>referans</a:t>
            </a:r>
            <a:r>
              <a:rPr lang="en-US" dirty="0"/>
              <a:t> </a:t>
            </a:r>
            <a:r>
              <a:rPr lang="en-US" dirty="0" err="1"/>
              <a:t>oluşturur</a:t>
            </a:r>
            <a:r>
              <a:rPr lang="en-US" dirty="0"/>
              <a:t>.</a:t>
            </a:r>
          </a:p>
          <a:p>
            <a:r>
              <a:rPr lang="en-US" dirty="0" err="1"/>
              <a:t>Sürekli</a:t>
            </a:r>
            <a:r>
              <a:rPr lang="en-US" dirty="0"/>
              <a:t> </a:t>
            </a:r>
            <a:r>
              <a:rPr lang="en-US" dirty="0" err="1"/>
              <a:t>İyileştirme</a:t>
            </a:r>
            <a:r>
              <a:rPr lang="en-US" dirty="0"/>
              <a:t>: SDLC </a:t>
            </a:r>
            <a:r>
              <a:rPr lang="en-US" dirty="0" err="1"/>
              <a:t>süreci</a:t>
            </a:r>
            <a:r>
              <a:rPr lang="en-US" dirty="0"/>
              <a:t> </a:t>
            </a:r>
            <a:r>
              <a:rPr lang="en-US" dirty="0" err="1"/>
              <a:t>boyunca</a:t>
            </a:r>
            <a:r>
              <a:rPr lang="en-US" dirty="0"/>
              <a:t> </a:t>
            </a:r>
            <a:r>
              <a:rPr lang="en-US" dirty="0" err="1"/>
              <a:t>sürekli</a:t>
            </a:r>
            <a:r>
              <a:rPr lang="en-US" dirty="0"/>
              <a:t> </a:t>
            </a:r>
            <a:r>
              <a:rPr lang="en-US" dirty="0" err="1"/>
              <a:t>olarak</a:t>
            </a:r>
            <a:r>
              <a:rPr lang="en-US" dirty="0"/>
              <a:t> </a:t>
            </a:r>
            <a:r>
              <a:rPr lang="en-US" dirty="0" err="1"/>
              <a:t>iyileştirmeler</a:t>
            </a:r>
            <a:r>
              <a:rPr lang="en-US" dirty="0"/>
              <a:t> </a:t>
            </a:r>
            <a:r>
              <a:rPr lang="en-US" dirty="0" err="1"/>
              <a:t>yapmak</a:t>
            </a:r>
            <a:r>
              <a:rPr lang="en-US" dirty="0"/>
              <a:t>, </a:t>
            </a:r>
            <a:r>
              <a:rPr lang="en-US" dirty="0" err="1"/>
              <a:t>hatalardan</a:t>
            </a:r>
            <a:r>
              <a:rPr lang="en-US" dirty="0"/>
              <a:t> </a:t>
            </a:r>
            <a:r>
              <a:rPr lang="en-US" dirty="0" err="1"/>
              <a:t>öğrenmek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daha</a:t>
            </a:r>
            <a:r>
              <a:rPr lang="en-US" dirty="0"/>
              <a:t> </a:t>
            </a:r>
            <a:r>
              <a:rPr lang="en-US" dirty="0" err="1"/>
              <a:t>iyi</a:t>
            </a:r>
            <a:r>
              <a:rPr lang="en-US" dirty="0"/>
              <a:t> </a:t>
            </a:r>
            <a:r>
              <a:rPr lang="en-US" dirty="0" err="1"/>
              <a:t>uygulamaları</a:t>
            </a:r>
            <a:r>
              <a:rPr lang="en-US" dirty="0"/>
              <a:t> </a:t>
            </a:r>
            <a:r>
              <a:rPr lang="en-US" dirty="0" err="1"/>
              <a:t>benimsemek</a:t>
            </a:r>
            <a:r>
              <a:rPr lang="en-US" dirty="0"/>
              <a:t> </a:t>
            </a:r>
            <a:r>
              <a:rPr lang="en-US" dirty="0" err="1"/>
              <a:t>önemlidir</a:t>
            </a:r>
            <a:r>
              <a:rPr lang="en-US" dirty="0"/>
              <a:t>. Geri </a:t>
            </a:r>
            <a:r>
              <a:rPr lang="en-US" dirty="0" err="1"/>
              <a:t>bildirimlere</a:t>
            </a:r>
            <a:r>
              <a:rPr lang="en-US" dirty="0"/>
              <a:t> </a:t>
            </a:r>
            <a:r>
              <a:rPr lang="en-US" dirty="0" err="1"/>
              <a:t>dayalı</a:t>
            </a:r>
            <a:r>
              <a:rPr lang="en-US" dirty="0"/>
              <a:t> </a:t>
            </a:r>
            <a:r>
              <a:rPr lang="en-US" dirty="0" err="1"/>
              <a:t>olarak</a:t>
            </a:r>
            <a:r>
              <a:rPr lang="en-US" dirty="0"/>
              <a:t> </a:t>
            </a:r>
            <a:r>
              <a:rPr lang="en-US" dirty="0" err="1"/>
              <a:t>süreçlerin</a:t>
            </a:r>
            <a:r>
              <a:rPr lang="en-US" dirty="0"/>
              <a:t>, </a:t>
            </a:r>
            <a:r>
              <a:rPr lang="en-US" dirty="0" err="1"/>
              <a:t>ekip</a:t>
            </a:r>
            <a:r>
              <a:rPr lang="en-US" dirty="0"/>
              <a:t> </a:t>
            </a:r>
            <a:r>
              <a:rPr lang="en-US" dirty="0" err="1"/>
              <a:t>çalışmasının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yazılım</a:t>
            </a:r>
            <a:r>
              <a:rPr lang="en-US" dirty="0"/>
              <a:t> </a:t>
            </a:r>
            <a:r>
              <a:rPr lang="en-US" dirty="0" err="1"/>
              <a:t>kalitesinin</a:t>
            </a:r>
            <a:r>
              <a:rPr lang="en-US" dirty="0"/>
              <a:t> </a:t>
            </a:r>
            <a:r>
              <a:rPr lang="en-US" dirty="0" err="1"/>
              <a:t>sürekli</a:t>
            </a:r>
            <a:r>
              <a:rPr lang="en-US" dirty="0"/>
              <a:t> </a:t>
            </a:r>
            <a:r>
              <a:rPr lang="en-US" dirty="0" err="1"/>
              <a:t>olarak</a:t>
            </a:r>
            <a:r>
              <a:rPr lang="en-US" dirty="0"/>
              <a:t> </a:t>
            </a:r>
            <a:r>
              <a:rPr lang="en-US" dirty="0" err="1"/>
              <a:t>geliştirilmesi</a:t>
            </a:r>
            <a:r>
              <a:rPr lang="en-US" dirty="0"/>
              <a:t> </a:t>
            </a:r>
            <a:r>
              <a:rPr lang="en-US" dirty="0" err="1"/>
              <a:t>hedeflenmelidir</a:t>
            </a:r>
            <a:r>
              <a:rPr lang="en-US" dirty="0"/>
              <a:t>.</a:t>
            </a:r>
          </a:p>
          <a:p>
            <a:r>
              <a:rPr lang="en-US" dirty="0"/>
              <a:t>Bu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iyi</a:t>
            </a:r>
            <a:r>
              <a:rPr lang="en-US" dirty="0"/>
              <a:t> </a:t>
            </a:r>
            <a:r>
              <a:rPr lang="en-US" dirty="0" err="1"/>
              <a:t>uygulamalar</a:t>
            </a:r>
            <a:r>
              <a:rPr lang="en-US" dirty="0"/>
              <a:t>, </a:t>
            </a:r>
            <a:r>
              <a:rPr lang="en-US" dirty="0" err="1"/>
              <a:t>projenin</a:t>
            </a:r>
            <a:r>
              <a:rPr lang="en-US" dirty="0"/>
              <a:t> </a:t>
            </a:r>
            <a:r>
              <a:rPr lang="en-US" dirty="0" err="1"/>
              <a:t>başarı</a:t>
            </a:r>
            <a:r>
              <a:rPr lang="en-US" dirty="0"/>
              <a:t> </a:t>
            </a:r>
            <a:r>
              <a:rPr lang="en-US" dirty="0" err="1"/>
              <a:t>şansını</a:t>
            </a:r>
            <a:r>
              <a:rPr lang="en-US" dirty="0"/>
              <a:t> </a:t>
            </a:r>
            <a:r>
              <a:rPr lang="en-US" dirty="0" err="1"/>
              <a:t>artırmak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yazılım</a:t>
            </a:r>
            <a:r>
              <a:rPr lang="en-US" dirty="0"/>
              <a:t> </a:t>
            </a:r>
            <a:r>
              <a:rPr lang="en-US" dirty="0" err="1"/>
              <a:t>geliştirme</a:t>
            </a:r>
            <a:r>
              <a:rPr lang="en-US" dirty="0"/>
              <a:t> </a:t>
            </a:r>
            <a:r>
              <a:rPr lang="en-US" dirty="0" err="1"/>
              <a:t>sürecini</a:t>
            </a:r>
            <a:r>
              <a:rPr lang="en-US" dirty="0"/>
              <a:t> </a:t>
            </a:r>
            <a:r>
              <a:rPr lang="en-US" dirty="0" err="1"/>
              <a:t>daha</a:t>
            </a:r>
            <a:r>
              <a:rPr lang="en-US" dirty="0"/>
              <a:t> </a:t>
            </a:r>
            <a:r>
              <a:rPr lang="en-US" dirty="0" err="1"/>
              <a:t>verimli</a:t>
            </a:r>
            <a:r>
              <a:rPr lang="en-US" dirty="0"/>
              <a:t> hale </a:t>
            </a:r>
            <a:r>
              <a:rPr lang="en-US" dirty="0" err="1"/>
              <a:t>getirmek</a:t>
            </a:r>
            <a:r>
              <a:rPr lang="en-US" dirty="0"/>
              <a:t> </a:t>
            </a:r>
            <a:r>
              <a:rPr lang="en-US" dirty="0" err="1"/>
              <a:t>için</a:t>
            </a:r>
            <a:r>
              <a:rPr lang="en-US" dirty="0"/>
              <a:t> </a:t>
            </a:r>
            <a:r>
              <a:rPr lang="en-US" dirty="0" err="1"/>
              <a:t>önemlidir</a:t>
            </a:r>
            <a:r>
              <a:rPr lang="en-US" dirty="0"/>
              <a:t>.</a:t>
            </a:r>
            <a:endParaRPr lang="en-TR" dirty="0"/>
          </a:p>
        </p:txBody>
      </p:sp>
    </p:spTree>
    <p:extLst>
      <p:ext uri="{BB962C8B-B14F-4D97-AF65-F5344CB8AC3E}">
        <p14:creationId xmlns:p14="http://schemas.microsoft.com/office/powerpoint/2010/main" val="261310142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6C6E35-9ED4-5A28-5169-19D36C14D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latin typeface="Arial Rounded MT Bold" panose="020F0704030504030204" pitchFamily="34" charset="77"/>
              </a:rPr>
              <a:t>SDLC </a:t>
            </a:r>
            <a:r>
              <a:rPr lang="en-US" sz="2400" dirty="0" err="1">
                <a:latin typeface="Arial Rounded MT Bold" panose="020F0704030504030204" pitchFamily="34" charset="77"/>
              </a:rPr>
              <a:t>En</a:t>
            </a:r>
            <a:r>
              <a:rPr lang="en-US" sz="2400" dirty="0">
                <a:latin typeface="Arial Rounded MT Bold" panose="020F0704030504030204" pitchFamily="34" charset="77"/>
              </a:rPr>
              <a:t> </a:t>
            </a:r>
            <a:r>
              <a:rPr lang="en-US" sz="2400" dirty="0" err="1">
                <a:latin typeface="Arial Rounded MT Bold" panose="020F0704030504030204" pitchFamily="34" charset="77"/>
              </a:rPr>
              <a:t>İyi</a:t>
            </a:r>
            <a:r>
              <a:rPr lang="en-US" sz="2400" dirty="0">
                <a:latin typeface="Arial Rounded MT Bold" panose="020F0704030504030204" pitchFamily="34" charset="77"/>
              </a:rPr>
              <a:t> </a:t>
            </a:r>
            <a:r>
              <a:rPr lang="en-US" sz="2400" dirty="0" err="1">
                <a:latin typeface="Arial Rounded MT Bold" panose="020F0704030504030204" pitchFamily="34" charset="77"/>
              </a:rPr>
              <a:t>Uygulamaları</a:t>
            </a:r>
            <a:br>
              <a:rPr lang="en-US" sz="2400" dirty="0">
                <a:latin typeface="Arial Rounded MT Bold" panose="020F0704030504030204" pitchFamily="34" charset="77"/>
              </a:rPr>
            </a:br>
            <a:r>
              <a:rPr lang="en-US" sz="2400" dirty="0" err="1">
                <a:solidFill>
                  <a:srgbClr val="FF0000"/>
                </a:solidFill>
                <a:latin typeface="Arial Rounded MT Bold" panose="020F0704030504030204" pitchFamily="34" charset="77"/>
              </a:rPr>
              <a:t>Proje</a:t>
            </a:r>
            <a:r>
              <a:rPr lang="en-US" sz="2400" dirty="0">
                <a:solidFill>
                  <a:srgbClr val="FF0000"/>
                </a:solidFill>
                <a:latin typeface="Arial Rounded MT Bold" panose="020F0704030504030204" pitchFamily="34" charset="77"/>
              </a:rPr>
              <a:t> </a:t>
            </a:r>
            <a:r>
              <a:rPr lang="en-US" sz="2400" dirty="0" err="1">
                <a:solidFill>
                  <a:srgbClr val="FF0000"/>
                </a:solidFill>
                <a:latin typeface="Arial Rounded MT Bold" panose="020F0704030504030204" pitchFamily="34" charset="77"/>
              </a:rPr>
              <a:t>yönetimi</a:t>
            </a:r>
            <a:r>
              <a:rPr lang="en-US" sz="2400" dirty="0">
                <a:solidFill>
                  <a:srgbClr val="FF0000"/>
                </a:solidFill>
                <a:latin typeface="Arial Rounded MT Bold" panose="020F0704030504030204" pitchFamily="34" charset="77"/>
              </a:rPr>
              <a:t> </a:t>
            </a:r>
            <a:r>
              <a:rPr lang="en-US" sz="2400" dirty="0" err="1">
                <a:solidFill>
                  <a:srgbClr val="FF0000"/>
                </a:solidFill>
                <a:latin typeface="Arial Rounded MT Bold" panose="020F0704030504030204" pitchFamily="34" charset="77"/>
              </a:rPr>
              <a:t>ve</a:t>
            </a:r>
            <a:r>
              <a:rPr lang="en-US" sz="2400" dirty="0">
                <a:solidFill>
                  <a:srgbClr val="FF0000"/>
                </a:solidFill>
                <a:latin typeface="Arial Rounded MT Bold" panose="020F0704030504030204" pitchFamily="34" charset="77"/>
              </a:rPr>
              <a:t> </a:t>
            </a:r>
            <a:r>
              <a:rPr lang="en-US" sz="2400" dirty="0" err="1">
                <a:solidFill>
                  <a:srgbClr val="FF0000"/>
                </a:solidFill>
                <a:latin typeface="Arial Rounded MT Bold" panose="020F0704030504030204" pitchFamily="34" charset="77"/>
              </a:rPr>
              <a:t>takım</a:t>
            </a:r>
            <a:r>
              <a:rPr lang="en-US" sz="2400" dirty="0">
                <a:solidFill>
                  <a:srgbClr val="FF0000"/>
                </a:solidFill>
                <a:latin typeface="Arial Rounded MT Bold" panose="020F0704030504030204" pitchFamily="34" charset="77"/>
              </a:rPr>
              <a:t> </a:t>
            </a:r>
            <a:r>
              <a:rPr lang="en-US" sz="2400" dirty="0" err="1">
                <a:solidFill>
                  <a:srgbClr val="FF0000"/>
                </a:solidFill>
                <a:latin typeface="Arial Rounded MT Bold" panose="020F0704030504030204" pitchFamily="34" charset="77"/>
              </a:rPr>
              <a:t>çalışması</a:t>
            </a:r>
            <a:endParaRPr lang="en-TR" sz="2400" dirty="0">
              <a:solidFill>
                <a:srgbClr val="FF0000"/>
              </a:solidFill>
              <a:latin typeface="Arial Rounded MT Bold" panose="020F0704030504030204" pitchFamily="34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B91E9A-62B4-568C-C2B1-C4D7ED8D9F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r>
              <a:rPr lang="en-US" dirty="0" err="1"/>
              <a:t>Proje</a:t>
            </a:r>
            <a:r>
              <a:rPr lang="en-US" dirty="0"/>
              <a:t> </a:t>
            </a:r>
            <a:r>
              <a:rPr lang="en-US" dirty="0" err="1"/>
              <a:t>Yöneticisi</a:t>
            </a:r>
            <a:r>
              <a:rPr lang="en-US" dirty="0"/>
              <a:t>: </a:t>
            </a:r>
            <a:r>
              <a:rPr lang="en-US" dirty="0" err="1"/>
              <a:t>Projenin</a:t>
            </a:r>
            <a:r>
              <a:rPr lang="en-US" dirty="0"/>
              <a:t> </a:t>
            </a:r>
            <a:r>
              <a:rPr lang="en-US" dirty="0" err="1"/>
              <a:t>genel</a:t>
            </a:r>
            <a:r>
              <a:rPr lang="en-US" dirty="0"/>
              <a:t> </a:t>
            </a:r>
            <a:r>
              <a:rPr lang="en-US" dirty="0" err="1"/>
              <a:t>yönetiminden</a:t>
            </a:r>
            <a:r>
              <a:rPr lang="en-US" dirty="0"/>
              <a:t> </a:t>
            </a:r>
            <a:r>
              <a:rPr lang="en-US" dirty="0" err="1"/>
              <a:t>sorumludur</a:t>
            </a:r>
            <a:r>
              <a:rPr lang="en-US" dirty="0"/>
              <a:t>. </a:t>
            </a:r>
            <a:r>
              <a:rPr lang="en-US" dirty="0" err="1"/>
              <a:t>Proje</a:t>
            </a:r>
            <a:r>
              <a:rPr lang="en-US" dirty="0"/>
              <a:t> </a:t>
            </a:r>
            <a:r>
              <a:rPr lang="en-US" dirty="0" err="1"/>
              <a:t>hedeflerini</a:t>
            </a:r>
            <a:r>
              <a:rPr lang="en-US" dirty="0"/>
              <a:t> </a:t>
            </a:r>
            <a:r>
              <a:rPr lang="en-US" dirty="0" err="1"/>
              <a:t>belirler</a:t>
            </a:r>
            <a:r>
              <a:rPr lang="en-US" dirty="0"/>
              <a:t>, </a:t>
            </a:r>
            <a:r>
              <a:rPr lang="en-US" dirty="0" err="1"/>
              <a:t>proje</a:t>
            </a:r>
            <a:r>
              <a:rPr lang="en-US" dirty="0"/>
              <a:t> </a:t>
            </a:r>
            <a:r>
              <a:rPr lang="en-US" dirty="0" err="1"/>
              <a:t>planını</a:t>
            </a:r>
            <a:r>
              <a:rPr lang="en-US" dirty="0"/>
              <a:t> </a:t>
            </a:r>
            <a:r>
              <a:rPr lang="en-US" dirty="0" err="1"/>
              <a:t>oluşturur</a:t>
            </a:r>
            <a:r>
              <a:rPr lang="en-US" dirty="0"/>
              <a:t>, </a:t>
            </a:r>
            <a:r>
              <a:rPr lang="en-US" dirty="0" err="1"/>
              <a:t>kaynakları</a:t>
            </a:r>
            <a:r>
              <a:rPr lang="en-US" dirty="0"/>
              <a:t> </a:t>
            </a:r>
            <a:r>
              <a:rPr lang="en-US" dirty="0" err="1"/>
              <a:t>yönetir</a:t>
            </a:r>
            <a:r>
              <a:rPr lang="en-US" dirty="0"/>
              <a:t>, </a:t>
            </a:r>
            <a:r>
              <a:rPr lang="en-US" dirty="0" err="1"/>
              <a:t>takım</a:t>
            </a:r>
            <a:r>
              <a:rPr lang="en-US" dirty="0"/>
              <a:t> </a:t>
            </a:r>
            <a:r>
              <a:rPr lang="en-US" dirty="0" err="1"/>
              <a:t>üyelerini</a:t>
            </a:r>
            <a:r>
              <a:rPr lang="en-US" dirty="0"/>
              <a:t> </a:t>
            </a:r>
            <a:r>
              <a:rPr lang="en-US" dirty="0" err="1"/>
              <a:t>koordine</a:t>
            </a:r>
            <a:r>
              <a:rPr lang="en-US" dirty="0"/>
              <a:t> </a:t>
            </a:r>
            <a:r>
              <a:rPr lang="en-US" dirty="0" err="1"/>
              <a:t>eder</a:t>
            </a:r>
            <a:r>
              <a:rPr lang="en-US" dirty="0"/>
              <a:t>, </a:t>
            </a:r>
            <a:r>
              <a:rPr lang="en-US" dirty="0" err="1"/>
              <a:t>riskleri</a:t>
            </a:r>
            <a:r>
              <a:rPr lang="en-US" dirty="0"/>
              <a:t> </a:t>
            </a:r>
            <a:r>
              <a:rPr lang="en-US" dirty="0" err="1"/>
              <a:t>yönetir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proje</a:t>
            </a:r>
            <a:r>
              <a:rPr lang="en-US" dirty="0"/>
              <a:t> </a:t>
            </a:r>
            <a:r>
              <a:rPr lang="en-US" dirty="0" err="1"/>
              <a:t>ilerlemesini</a:t>
            </a:r>
            <a:r>
              <a:rPr lang="en-US" dirty="0"/>
              <a:t> </a:t>
            </a:r>
            <a:r>
              <a:rPr lang="en-US" dirty="0" err="1"/>
              <a:t>izler</a:t>
            </a:r>
            <a:r>
              <a:rPr lang="en-US" dirty="0"/>
              <a:t>.</a:t>
            </a:r>
          </a:p>
          <a:p>
            <a:r>
              <a:rPr lang="en-US" dirty="0" err="1"/>
              <a:t>Proje</a:t>
            </a:r>
            <a:r>
              <a:rPr lang="en-US" dirty="0"/>
              <a:t> </a:t>
            </a:r>
            <a:r>
              <a:rPr lang="en-US" dirty="0" err="1"/>
              <a:t>Sahibi</a:t>
            </a:r>
            <a:r>
              <a:rPr lang="en-US" dirty="0"/>
              <a:t> (</a:t>
            </a:r>
            <a:r>
              <a:rPr lang="en-US" dirty="0" err="1"/>
              <a:t>Proje</a:t>
            </a:r>
            <a:r>
              <a:rPr lang="en-US" dirty="0"/>
              <a:t> </a:t>
            </a:r>
            <a:r>
              <a:rPr lang="en-US" dirty="0" err="1"/>
              <a:t>Sponsoru</a:t>
            </a:r>
            <a:r>
              <a:rPr lang="en-US" dirty="0"/>
              <a:t>): </a:t>
            </a:r>
            <a:r>
              <a:rPr lang="en-US" dirty="0" err="1"/>
              <a:t>Projenin</a:t>
            </a:r>
            <a:r>
              <a:rPr lang="en-US" dirty="0"/>
              <a:t> </a:t>
            </a:r>
            <a:r>
              <a:rPr lang="en-US" dirty="0" err="1"/>
              <a:t>başarıya</a:t>
            </a:r>
            <a:r>
              <a:rPr lang="en-US" dirty="0"/>
              <a:t> </a:t>
            </a:r>
            <a:r>
              <a:rPr lang="en-US" dirty="0" err="1"/>
              <a:t>ulaşmasını</a:t>
            </a:r>
            <a:r>
              <a:rPr lang="en-US" dirty="0"/>
              <a:t> </a:t>
            </a:r>
            <a:r>
              <a:rPr lang="en-US" dirty="0" err="1"/>
              <a:t>isteyen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projeyi</a:t>
            </a:r>
            <a:r>
              <a:rPr lang="en-US" dirty="0"/>
              <a:t> </a:t>
            </a:r>
            <a:r>
              <a:rPr lang="en-US" dirty="0" err="1"/>
              <a:t>destekleyen</a:t>
            </a:r>
            <a:r>
              <a:rPr lang="en-US" dirty="0"/>
              <a:t> </a:t>
            </a:r>
            <a:r>
              <a:rPr lang="en-US" dirty="0" err="1"/>
              <a:t>kişidir</a:t>
            </a:r>
            <a:r>
              <a:rPr lang="en-US" dirty="0"/>
              <a:t>. </a:t>
            </a:r>
            <a:r>
              <a:rPr lang="en-US" dirty="0" err="1"/>
              <a:t>Proje</a:t>
            </a:r>
            <a:r>
              <a:rPr lang="en-US" dirty="0"/>
              <a:t> </a:t>
            </a:r>
            <a:r>
              <a:rPr lang="en-US" dirty="0" err="1"/>
              <a:t>hedeflerini</a:t>
            </a:r>
            <a:r>
              <a:rPr lang="en-US" dirty="0"/>
              <a:t> </a:t>
            </a:r>
            <a:r>
              <a:rPr lang="en-US" dirty="0" err="1"/>
              <a:t>belirler</a:t>
            </a:r>
            <a:r>
              <a:rPr lang="en-US" dirty="0"/>
              <a:t>, </a:t>
            </a:r>
            <a:r>
              <a:rPr lang="en-US" dirty="0" err="1"/>
              <a:t>kaynak</a:t>
            </a:r>
            <a:r>
              <a:rPr lang="en-US" dirty="0"/>
              <a:t> </a:t>
            </a:r>
            <a:r>
              <a:rPr lang="en-US" dirty="0" err="1"/>
              <a:t>sağlar</a:t>
            </a:r>
            <a:r>
              <a:rPr lang="en-US" dirty="0"/>
              <a:t>, </a:t>
            </a:r>
            <a:r>
              <a:rPr lang="en-US" dirty="0" err="1"/>
              <a:t>projenin</a:t>
            </a:r>
            <a:r>
              <a:rPr lang="en-US" dirty="0"/>
              <a:t> </a:t>
            </a:r>
            <a:r>
              <a:rPr lang="en-US" dirty="0" err="1"/>
              <a:t>önemli</a:t>
            </a:r>
            <a:r>
              <a:rPr lang="en-US" dirty="0"/>
              <a:t> </a:t>
            </a:r>
            <a:r>
              <a:rPr lang="en-US" dirty="0" err="1"/>
              <a:t>kararlarını</a:t>
            </a:r>
            <a:r>
              <a:rPr lang="en-US" dirty="0"/>
              <a:t> </a:t>
            </a:r>
            <a:r>
              <a:rPr lang="en-US" dirty="0" err="1"/>
              <a:t>onaylar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projenin</a:t>
            </a:r>
            <a:r>
              <a:rPr lang="en-US" dirty="0"/>
              <a:t> </a:t>
            </a:r>
            <a:r>
              <a:rPr lang="en-US" dirty="0" err="1"/>
              <a:t>ilgili</a:t>
            </a:r>
            <a:r>
              <a:rPr lang="en-US" dirty="0"/>
              <a:t> </a:t>
            </a:r>
            <a:r>
              <a:rPr lang="en-US" dirty="0" err="1"/>
              <a:t>paydaşlarıyla</a:t>
            </a:r>
            <a:r>
              <a:rPr lang="en-US" dirty="0"/>
              <a:t> </a:t>
            </a:r>
            <a:r>
              <a:rPr lang="en-US" dirty="0" err="1"/>
              <a:t>iletişim</a:t>
            </a:r>
            <a:r>
              <a:rPr lang="en-US" dirty="0"/>
              <a:t> </a:t>
            </a:r>
            <a:r>
              <a:rPr lang="en-US" dirty="0" err="1"/>
              <a:t>kurar</a:t>
            </a:r>
            <a:r>
              <a:rPr lang="en-US" dirty="0"/>
              <a:t>.</a:t>
            </a:r>
          </a:p>
          <a:p>
            <a:r>
              <a:rPr lang="en-US" dirty="0" err="1"/>
              <a:t>İş</a:t>
            </a:r>
            <a:r>
              <a:rPr lang="en-US" dirty="0"/>
              <a:t> </a:t>
            </a:r>
            <a:r>
              <a:rPr lang="en-US" dirty="0" err="1"/>
              <a:t>Analisti</a:t>
            </a:r>
            <a:r>
              <a:rPr lang="en-US" dirty="0"/>
              <a:t>: </a:t>
            </a:r>
            <a:r>
              <a:rPr lang="en-US" dirty="0" err="1"/>
              <a:t>Proje</a:t>
            </a:r>
            <a:r>
              <a:rPr lang="en-US" dirty="0"/>
              <a:t> </a:t>
            </a:r>
            <a:r>
              <a:rPr lang="en-US" dirty="0" err="1"/>
              <a:t>gereksinimlerini</a:t>
            </a:r>
            <a:r>
              <a:rPr lang="en-US" dirty="0"/>
              <a:t> </a:t>
            </a:r>
            <a:r>
              <a:rPr lang="en-US" dirty="0" err="1"/>
              <a:t>analiz</a:t>
            </a:r>
            <a:r>
              <a:rPr lang="en-US" dirty="0"/>
              <a:t> </a:t>
            </a:r>
            <a:r>
              <a:rPr lang="en-US" dirty="0" err="1"/>
              <a:t>eder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belirler</a:t>
            </a:r>
            <a:r>
              <a:rPr lang="en-US" dirty="0"/>
              <a:t>. </a:t>
            </a:r>
            <a:r>
              <a:rPr lang="en-US" dirty="0" err="1"/>
              <a:t>Kullanıcıların</a:t>
            </a:r>
            <a:r>
              <a:rPr lang="en-US" dirty="0"/>
              <a:t> </a:t>
            </a:r>
            <a:r>
              <a:rPr lang="en-US" dirty="0" err="1"/>
              <a:t>ihtiyaçlarını</a:t>
            </a:r>
            <a:r>
              <a:rPr lang="en-US" dirty="0"/>
              <a:t> </a:t>
            </a:r>
            <a:r>
              <a:rPr lang="en-US" dirty="0" err="1"/>
              <a:t>anlar</a:t>
            </a:r>
            <a:r>
              <a:rPr lang="en-US" dirty="0"/>
              <a:t>, </a:t>
            </a:r>
            <a:r>
              <a:rPr lang="en-US" dirty="0" err="1"/>
              <a:t>gereksinim</a:t>
            </a:r>
            <a:r>
              <a:rPr lang="en-US" dirty="0"/>
              <a:t> </a:t>
            </a:r>
            <a:r>
              <a:rPr lang="en-US" dirty="0" err="1"/>
              <a:t>belgelerini</a:t>
            </a:r>
            <a:r>
              <a:rPr lang="en-US" dirty="0"/>
              <a:t> </a:t>
            </a:r>
            <a:r>
              <a:rPr lang="en-US" dirty="0" err="1"/>
              <a:t>oluşturur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projenin</a:t>
            </a:r>
            <a:r>
              <a:rPr lang="en-US" dirty="0"/>
              <a:t> </a:t>
            </a:r>
            <a:r>
              <a:rPr lang="en-US" dirty="0" err="1"/>
              <a:t>iş</a:t>
            </a:r>
            <a:r>
              <a:rPr lang="en-US" dirty="0"/>
              <a:t> </a:t>
            </a:r>
            <a:r>
              <a:rPr lang="en-US" dirty="0" err="1"/>
              <a:t>gereksinimlerine</a:t>
            </a:r>
            <a:r>
              <a:rPr lang="en-US" dirty="0"/>
              <a:t> </a:t>
            </a:r>
            <a:r>
              <a:rPr lang="en-US" dirty="0" err="1"/>
              <a:t>uygun</a:t>
            </a:r>
            <a:r>
              <a:rPr lang="en-US" dirty="0"/>
              <a:t> </a:t>
            </a:r>
            <a:r>
              <a:rPr lang="en-US" dirty="0" err="1"/>
              <a:t>olarak</a:t>
            </a:r>
            <a:r>
              <a:rPr lang="en-US" dirty="0"/>
              <a:t> </a:t>
            </a:r>
            <a:r>
              <a:rPr lang="en-US" dirty="0" err="1"/>
              <a:t>tasarlanmasını</a:t>
            </a:r>
            <a:r>
              <a:rPr lang="en-US" dirty="0"/>
              <a:t> </a:t>
            </a:r>
            <a:r>
              <a:rPr lang="en-US" dirty="0" err="1"/>
              <a:t>sağlar</a:t>
            </a:r>
            <a:r>
              <a:rPr lang="en-US" dirty="0"/>
              <a:t>.</a:t>
            </a:r>
          </a:p>
          <a:p>
            <a:r>
              <a:rPr lang="en-US" dirty="0" err="1"/>
              <a:t>Proje</a:t>
            </a:r>
            <a:r>
              <a:rPr lang="en-US" dirty="0"/>
              <a:t> </a:t>
            </a:r>
            <a:r>
              <a:rPr lang="en-US" dirty="0" err="1"/>
              <a:t>Mühendisi</a:t>
            </a:r>
            <a:r>
              <a:rPr lang="en-US" dirty="0"/>
              <a:t>: </a:t>
            </a:r>
            <a:r>
              <a:rPr lang="en-US" dirty="0" err="1"/>
              <a:t>Projenin</a:t>
            </a:r>
            <a:r>
              <a:rPr lang="en-US" dirty="0"/>
              <a:t> </a:t>
            </a:r>
            <a:r>
              <a:rPr lang="en-US" dirty="0" err="1"/>
              <a:t>teknik</a:t>
            </a:r>
            <a:r>
              <a:rPr lang="en-US" dirty="0"/>
              <a:t> </a:t>
            </a:r>
            <a:r>
              <a:rPr lang="en-US" dirty="0" err="1"/>
              <a:t>yönünden</a:t>
            </a:r>
            <a:r>
              <a:rPr lang="en-US" dirty="0"/>
              <a:t> </a:t>
            </a:r>
            <a:r>
              <a:rPr lang="en-US" dirty="0" err="1"/>
              <a:t>sorumludur</a:t>
            </a:r>
            <a:r>
              <a:rPr lang="en-US" dirty="0"/>
              <a:t>. </a:t>
            </a:r>
            <a:r>
              <a:rPr lang="en-US" dirty="0" err="1"/>
              <a:t>Geliştirme</a:t>
            </a:r>
            <a:r>
              <a:rPr lang="en-US" dirty="0"/>
              <a:t> </a:t>
            </a:r>
            <a:r>
              <a:rPr lang="en-US" dirty="0" err="1"/>
              <a:t>ekipleriyle</a:t>
            </a:r>
            <a:r>
              <a:rPr lang="en-US" dirty="0"/>
              <a:t> </a:t>
            </a:r>
            <a:r>
              <a:rPr lang="en-US" dirty="0" err="1"/>
              <a:t>çalışır</a:t>
            </a:r>
            <a:r>
              <a:rPr lang="en-US" dirty="0"/>
              <a:t>, </a:t>
            </a:r>
            <a:r>
              <a:rPr lang="en-US" dirty="0" err="1"/>
              <a:t>teknik</a:t>
            </a:r>
            <a:r>
              <a:rPr lang="en-US" dirty="0"/>
              <a:t> </a:t>
            </a:r>
            <a:r>
              <a:rPr lang="en-US" dirty="0" err="1"/>
              <a:t>gereksinimleri</a:t>
            </a:r>
            <a:r>
              <a:rPr lang="en-US" dirty="0"/>
              <a:t> </a:t>
            </a:r>
            <a:r>
              <a:rPr lang="en-US" dirty="0" err="1"/>
              <a:t>belirler</a:t>
            </a:r>
            <a:r>
              <a:rPr lang="en-US" dirty="0"/>
              <a:t>, </a:t>
            </a:r>
            <a:r>
              <a:rPr lang="en-US" dirty="0" err="1"/>
              <a:t>tasarım</a:t>
            </a:r>
            <a:r>
              <a:rPr lang="en-US" dirty="0"/>
              <a:t> </a:t>
            </a:r>
            <a:r>
              <a:rPr lang="en-US" dirty="0" err="1"/>
              <a:t>yapar</a:t>
            </a:r>
            <a:r>
              <a:rPr lang="en-US" dirty="0"/>
              <a:t>, </a:t>
            </a:r>
            <a:r>
              <a:rPr lang="en-US" dirty="0" err="1"/>
              <a:t>kodlamayı</a:t>
            </a:r>
            <a:r>
              <a:rPr lang="en-US" dirty="0"/>
              <a:t> </a:t>
            </a:r>
            <a:r>
              <a:rPr lang="en-US" dirty="0" err="1"/>
              <a:t>yönetir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teknik</a:t>
            </a:r>
            <a:r>
              <a:rPr lang="en-US" dirty="0"/>
              <a:t> </a:t>
            </a:r>
            <a:r>
              <a:rPr lang="en-US" dirty="0" err="1"/>
              <a:t>sorunları</a:t>
            </a:r>
            <a:r>
              <a:rPr lang="en-US" dirty="0"/>
              <a:t> </a:t>
            </a:r>
            <a:r>
              <a:rPr lang="en-US" dirty="0" err="1"/>
              <a:t>çözer</a:t>
            </a:r>
            <a:r>
              <a:rPr lang="en-US" dirty="0"/>
              <a:t>.</a:t>
            </a:r>
          </a:p>
          <a:p>
            <a:r>
              <a:rPr lang="en-US" dirty="0" err="1"/>
              <a:t>Takım</a:t>
            </a:r>
            <a:r>
              <a:rPr lang="en-US" dirty="0"/>
              <a:t> </a:t>
            </a:r>
            <a:r>
              <a:rPr lang="en-US" dirty="0" err="1"/>
              <a:t>Lideri</a:t>
            </a:r>
            <a:r>
              <a:rPr lang="en-US" dirty="0"/>
              <a:t>: </a:t>
            </a:r>
            <a:r>
              <a:rPr lang="en-US" dirty="0" err="1"/>
              <a:t>Belirli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proje</a:t>
            </a:r>
            <a:r>
              <a:rPr lang="en-US" dirty="0"/>
              <a:t> </a:t>
            </a:r>
            <a:r>
              <a:rPr lang="en-US" dirty="0" err="1"/>
              <a:t>ekibinin</a:t>
            </a:r>
            <a:r>
              <a:rPr lang="en-US" dirty="0"/>
              <a:t> </a:t>
            </a:r>
            <a:r>
              <a:rPr lang="en-US" dirty="0" err="1"/>
              <a:t>lideridir</a:t>
            </a:r>
            <a:r>
              <a:rPr lang="en-US" dirty="0"/>
              <a:t>. </a:t>
            </a:r>
            <a:r>
              <a:rPr lang="en-US" dirty="0" err="1"/>
              <a:t>Takım</a:t>
            </a:r>
            <a:r>
              <a:rPr lang="en-US" dirty="0"/>
              <a:t> </a:t>
            </a:r>
            <a:r>
              <a:rPr lang="en-US" dirty="0" err="1"/>
              <a:t>üyelerini</a:t>
            </a:r>
            <a:r>
              <a:rPr lang="en-US" dirty="0"/>
              <a:t> </a:t>
            </a:r>
            <a:r>
              <a:rPr lang="en-US" dirty="0" err="1"/>
              <a:t>yönlendirir</a:t>
            </a:r>
            <a:r>
              <a:rPr lang="en-US" dirty="0"/>
              <a:t>, </a:t>
            </a:r>
            <a:r>
              <a:rPr lang="en-US" dirty="0" err="1"/>
              <a:t>görevleri</a:t>
            </a:r>
            <a:r>
              <a:rPr lang="en-US" dirty="0"/>
              <a:t> </a:t>
            </a:r>
            <a:r>
              <a:rPr lang="en-US" dirty="0" err="1"/>
              <a:t>atar</a:t>
            </a:r>
            <a:r>
              <a:rPr lang="en-US" dirty="0"/>
              <a:t>, </a:t>
            </a:r>
            <a:r>
              <a:rPr lang="en-US" dirty="0" err="1"/>
              <a:t>ilerlemeyi</a:t>
            </a:r>
            <a:r>
              <a:rPr lang="en-US" dirty="0"/>
              <a:t> </a:t>
            </a:r>
            <a:r>
              <a:rPr lang="en-US" dirty="0" err="1"/>
              <a:t>takip</a:t>
            </a:r>
            <a:r>
              <a:rPr lang="en-US" dirty="0"/>
              <a:t> </a:t>
            </a:r>
            <a:r>
              <a:rPr lang="en-US" dirty="0" err="1"/>
              <a:t>eder</a:t>
            </a:r>
            <a:r>
              <a:rPr lang="en-US" dirty="0"/>
              <a:t>, </a:t>
            </a:r>
            <a:r>
              <a:rPr lang="en-US" dirty="0" err="1"/>
              <a:t>takım</a:t>
            </a:r>
            <a:r>
              <a:rPr lang="en-US" dirty="0"/>
              <a:t> </a:t>
            </a:r>
            <a:r>
              <a:rPr lang="en-US" dirty="0" err="1"/>
              <a:t>performansını</a:t>
            </a:r>
            <a:r>
              <a:rPr lang="en-US" dirty="0"/>
              <a:t> </a:t>
            </a:r>
            <a:r>
              <a:rPr lang="en-US" dirty="0" err="1"/>
              <a:t>değerlendirir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motivasyon</a:t>
            </a:r>
            <a:r>
              <a:rPr lang="en-US" dirty="0"/>
              <a:t> </a:t>
            </a:r>
            <a:r>
              <a:rPr lang="en-US" dirty="0" err="1"/>
              <a:t>sağlar</a:t>
            </a:r>
            <a:r>
              <a:rPr lang="en-US" dirty="0"/>
              <a:t>.</a:t>
            </a:r>
          </a:p>
          <a:p>
            <a:r>
              <a:rPr lang="en-US" dirty="0" err="1"/>
              <a:t>Kalite</a:t>
            </a:r>
            <a:r>
              <a:rPr lang="en-US" dirty="0"/>
              <a:t> </a:t>
            </a:r>
            <a:r>
              <a:rPr lang="en-US" dirty="0" err="1"/>
              <a:t>Güvence</a:t>
            </a:r>
            <a:r>
              <a:rPr lang="en-US" dirty="0"/>
              <a:t> </a:t>
            </a:r>
            <a:r>
              <a:rPr lang="en-US" dirty="0" err="1"/>
              <a:t>Uzmanı</a:t>
            </a:r>
            <a:r>
              <a:rPr lang="en-US" dirty="0"/>
              <a:t>: </a:t>
            </a:r>
            <a:r>
              <a:rPr lang="en-US" dirty="0" err="1"/>
              <a:t>Projenin</a:t>
            </a:r>
            <a:r>
              <a:rPr lang="en-US" dirty="0"/>
              <a:t> </a:t>
            </a:r>
            <a:r>
              <a:rPr lang="en-US" dirty="0" err="1"/>
              <a:t>kalitesini</a:t>
            </a:r>
            <a:r>
              <a:rPr lang="en-US" dirty="0"/>
              <a:t> </a:t>
            </a:r>
            <a:r>
              <a:rPr lang="en-US" dirty="0" err="1"/>
              <a:t>sağlamak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süreçlerin</a:t>
            </a:r>
            <a:r>
              <a:rPr lang="en-US" dirty="0"/>
              <a:t> </a:t>
            </a:r>
            <a:r>
              <a:rPr lang="en-US" dirty="0" err="1"/>
              <a:t>uygunluğunu</a:t>
            </a:r>
            <a:r>
              <a:rPr lang="en-US" dirty="0"/>
              <a:t> </a:t>
            </a:r>
            <a:r>
              <a:rPr lang="en-US" dirty="0" err="1"/>
              <a:t>denetlemekle</a:t>
            </a:r>
            <a:r>
              <a:rPr lang="en-US" dirty="0"/>
              <a:t> </a:t>
            </a:r>
            <a:r>
              <a:rPr lang="en-US" dirty="0" err="1"/>
              <a:t>görevlidir</a:t>
            </a:r>
            <a:r>
              <a:rPr lang="en-US" dirty="0"/>
              <a:t>. Test </a:t>
            </a:r>
            <a:r>
              <a:rPr lang="en-US" dirty="0" err="1"/>
              <a:t>planları</a:t>
            </a:r>
            <a:r>
              <a:rPr lang="en-US" dirty="0"/>
              <a:t> </a:t>
            </a:r>
            <a:r>
              <a:rPr lang="en-US" dirty="0" err="1"/>
              <a:t>oluşturur</a:t>
            </a:r>
            <a:r>
              <a:rPr lang="en-US" dirty="0"/>
              <a:t>, </a:t>
            </a:r>
            <a:r>
              <a:rPr lang="en-US" dirty="0" err="1"/>
              <a:t>testleri</a:t>
            </a:r>
            <a:r>
              <a:rPr lang="en-US" dirty="0"/>
              <a:t> </a:t>
            </a:r>
            <a:r>
              <a:rPr lang="en-US" dirty="0" err="1"/>
              <a:t>yönetir</a:t>
            </a:r>
            <a:r>
              <a:rPr lang="en-US" dirty="0"/>
              <a:t>, </a:t>
            </a:r>
            <a:r>
              <a:rPr lang="en-US" dirty="0" err="1"/>
              <a:t>hataları</a:t>
            </a:r>
            <a:r>
              <a:rPr lang="en-US" dirty="0"/>
              <a:t> </a:t>
            </a:r>
            <a:r>
              <a:rPr lang="en-US" dirty="0" err="1"/>
              <a:t>tespit</a:t>
            </a:r>
            <a:r>
              <a:rPr lang="en-US" dirty="0"/>
              <a:t> </a:t>
            </a:r>
            <a:r>
              <a:rPr lang="en-US" dirty="0" err="1"/>
              <a:t>eder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kalite</a:t>
            </a:r>
            <a:r>
              <a:rPr lang="en-US" dirty="0"/>
              <a:t> </a:t>
            </a:r>
            <a:r>
              <a:rPr lang="en-US" dirty="0" err="1"/>
              <a:t>standartlarına</a:t>
            </a:r>
            <a:r>
              <a:rPr lang="en-US" dirty="0"/>
              <a:t> </a:t>
            </a:r>
            <a:r>
              <a:rPr lang="en-US" dirty="0" err="1"/>
              <a:t>uyumu</a:t>
            </a:r>
            <a:r>
              <a:rPr lang="en-US" dirty="0"/>
              <a:t> </a:t>
            </a:r>
            <a:r>
              <a:rPr lang="en-US" dirty="0" err="1"/>
              <a:t>izler</a:t>
            </a:r>
            <a:r>
              <a:rPr lang="en-US" dirty="0"/>
              <a:t>.</a:t>
            </a:r>
          </a:p>
          <a:p>
            <a:r>
              <a:rPr lang="en-US" dirty="0"/>
              <a:t>Risk </a:t>
            </a:r>
            <a:r>
              <a:rPr lang="en-US" dirty="0" err="1"/>
              <a:t>Yöneticisi</a:t>
            </a:r>
            <a:r>
              <a:rPr lang="en-US" dirty="0"/>
              <a:t>: </a:t>
            </a:r>
            <a:r>
              <a:rPr lang="en-US" dirty="0" err="1"/>
              <a:t>Projenin</a:t>
            </a:r>
            <a:r>
              <a:rPr lang="en-US" dirty="0"/>
              <a:t> </a:t>
            </a:r>
            <a:r>
              <a:rPr lang="en-US" dirty="0" err="1"/>
              <a:t>risklerini</a:t>
            </a:r>
            <a:r>
              <a:rPr lang="en-US" dirty="0"/>
              <a:t> </a:t>
            </a:r>
            <a:r>
              <a:rPr lang="en-US" dirty="0" err="1"/>
              <a:t>belirler</a:t>
            </a:r>
            <a:r>
              <a:rPr lang="en-US" dirty="0"/>
              <a:t>, </a:t>
            </a:r>
            <a:r>
              <a:rPr lang="en-US" dirty="0" err="1"/>
              <a:t>analiz</a:t>
            </a:r>
            <a:r>
              <a:rPr lang="en-US" dirty="0"/>
              <a:t> </a:t>
            </a:r>
            <a:r>
              <a:rPr lang="en-US" dirty="0" err="1"/>
              <a:t>eder</a:t>
            </a:r>
            <a:r>
              <a:rPr lang="en-US" dirty="0"/>
              <a:t>, risk </a:t>
            </a:r>
            <a:r>
              <a:rPr lang="en-US" dirty="0" err="1"/>
              <a:t>yönetim</a:t>
            </a:r>
            <a:r>
              <a:rPr lang="en-US" dirty="0"/>
              <a:t> </a:t>
            </a:r>
            <a:r>
              <a:rPr lang="en-US" dirty="0" err="1"/>
              <a:t>planını</a:t>
            </a:r>
            <a:r>
              <a:rPr lang="en-US" dirty="0"/>
              <a:t> </a:t>
            </a:r>
            <a:r>
              <a:rPr lang="en-US" dirty="0" err="1"/>
              <a:t>oluşturur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riskleri</a:t>
            </a:r>
            <a:r>
              <a:rPr lang="en-US" dirty="0"/>
              <a:t> </a:t>
            </a:r>
            <a:r>
              <a:rPr lang="en-US" dirty="0" err="1"/>
              <a:t>izler</a:t>
            </a:r>
            <a:r>
              <a:rPr lang="en-US" dirty="0"/>
              <a:t>. </a:t>
            </a:r>
            <a:r>
              <a:rPr lang="en-US" dirty="0" err="1"/>
              <a:t>Riskleri</a:t>
            </a:r>
            <a:r>
              <a:rPr lang="en-US" dirty="0"/>
              <a:t> minimize </a:t>
            </a:r>
            <a:r>
              <a:rPr lang="en-US" dirty="0" err="1"/>
              <a:t>etmek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kriz</a:t>
            </a:r>
            <a:r>
              <a:rPr lang="en-US" dirty="0"/>
              <a:t> </a:t>
            </a:r>
            <a:r>
              <a:rPr lang="en-US" dirty="0" err="1"/>
              <a:t>durumlarında</a:t>
            </a:r>
            <a:r>
              <a:rPr lang="en-US" dirty="0"/>
              <a:t> </a:t>
            </a:r>
            <a:r>
              <a:rPr lang="en-US" dirty="0" err="1"/>
              <a:t>uygun</a:t>
            </a:r>
            <a:r>
              <a:rPr lang="en-US" dirty="0"/>
              <a:t> </a:t>
            </a:r>
            <a:r>
              <a:rPr lang="en-US" dirty="0" err="1"/>
              <a:t>önlemleri</a:t>
            </a:r>
            <a:r>
              <a:rPr lang="en-US" dirty="0"/>
              <a:t> </a:t>
            </a:r>
            <a:r>
              <a:rPr lang="en-US" dirty="0" err="1"/>
              <a:t>almakla</a:t>
            </a:r>
            <a:r>
              <a:rPr lang="en-US" dirty="0"/>
              <a:t> </a:t>
            </a:r>
            <a:r>
              <a:rPr lang="en-US" dirty="0" err="1"/>
              <a:t>sorumludur</a:t>
            </a:r>
            <a:r>
              <a:rPr lang="en-US" dirty="0"/>
              <a:t>.</a:t>
            </a:r>
          </a:p>
          <a:p>
            <a:r>
              <a:rPr lang="en-US" dirty="0" err="1"/>
              <a:t>İletişim</a:t>
            </a:r>
            <a:r>
              <a:rPr lang="en-US" dirty="0"/>
              <a:t> </a:t>
            </a:r>
            <a:r>
              <a:rPr lang="en-US" dirty="0" err="1"/>
              <a:t>Koordinatörü</a:t>
            </a:r>
            <a:r>
              <a:rPr lang="en-US" dirty="0"/>
              <a:t>: </a:t>
            </a:r>
            <a:r>
              <a:rPr lang="en-US" dirty="0" err="1"/>
              <a:t>Proje</a:t>
            </a:r>
            <a:r>
              <a:rPr lang="en-US" dirty="0"/>
              <a:t> </a:t>
            </a:r>
            <a:r>
              <a:rPr lang="en-US" dirty="0" err="1"/>
              <a:t>paydaşları</a:t>
            </a:r>
            <a:r>
              <a:rPr lang="en-US" dirty="0"/>
              <a:t> </a:t>
            </a:r>
            <a:r>
              <a:rPr lang="en-US" dirty="0" err="1"/>
              <a:t>arasındaki</a:t>
            </a:r>
            <a:r>
              <a:rPr lang="en-US" dirty="0"/>
              <a:t> </a:t>
            </a:r>
            <a:r>
              <a:rPr lang="en-US" dirty="0" err="1"/>
              <a:t>iletişimi</a:t>
            </a:r>
            <a:r>
              <a:rPr lang="en-US" dirty="0"/>
              <a:t> </a:t>
            </a:r>
            <a:r>
              <a:rPr lang="en-US" dirty="0" err="1"/>
              <a:t>koordine</a:t>
            </a:r>
            <a:r>
              <a:rPr lang="en-US" dirty="0"/>
              <a:t> </a:t>
            </a:r>
            <a:r>
              <a:rPr lang="en-US" dirty="0" err="1"/>
              <a:t>eder</a:t>
            </a:r>
            <a:r>
              <a:rPr lang="en-US" dirty="0"/>
              <a:t>. </a:t>
            </a:r>
            <a:r>
              <a:rPr lang="en-US" dirty="0" err="1"/>
              <a:t>Toplantılar</a:t>
            </a:r>
            <a:r>
              <a:rPr lang="en-US" dirty="0"/>
              <a:t> organize </a:t>
            </a:r>
            <a:r>
              <a:rPr lang="en-US" dirty="0" err="1"/>
              <a:t>eder</a:t>
            </a:r>
            <a:r>
              <a:rPr lang="en-US" dirty="0"/>
              <a:t>, </a:t>
            </a:r>
            <a:r>
              <a:rPr lang="en-US" dirty="0" err="1"/>
              <a:t>ilgili</a:t>
            </a:r>
            <a:r>
              <a:rPr lang="en-US" dirty="0"/>
              <a:t> </a:t>
            </a:r>
            <a:r>
              <a:rPr lang="en-US" dirty="0" err="1"/>
              <a:t>taraflarla</a:t>
            </a:r>
            <a:r>
              <a:rPr lang="en-US" dirty="0"/>
              <a:t> </a:t>
            </a:r>
            <a:r>
              <a:rPr lang="en-US" dirty="0" err="1"/>
              <a:t>iletişim</a:t>
            </a:r>
            <a:r>
              <a:rPr lang="en-US" dirty="0"/>
              <a:t> </a:t>
            </a:r>
            <a:r>
              <a:rPr lang="en-US" dirty="0" err="1"/>
              <a:t>kurar</a:t>
            </a:r>
            <a:r>
              <a:rPr lang="en-US" dirty="0"/>
              <a:t>, </a:t>
            </a:r>
            <a:r>
              <a:rPr lang="en-US" dirty="0" err="1"/>
              <a:t>proje</a:t>
            </a:r>
            <a:r>
              <a:rPr lang="en-US" dirty="0"/>
              <a:t> </a:t>
            </a:r>
            <a:r>
              <a:rPr lang="en-US" dirty="0" err="1"/>
              <a:t>ilerlemesi</a:t>
            </a:r>
            <a:r>
              <a:rPr lang="en-US" dirty="0"/>
              <a:t> </a:t>
            </a:r>
            <a:r>
              <a:rPr lang="en-US" dirty="0" err="1"/>
              <a:t>hakkında</a:t>
            </a:r>
            <a:r>
              <a:rPr lang="en-US" dirty="0"/>
              <a:t> </a:t>
            </a:r>
            <a:r>
              <a:rPr lang="en-US" dirty="0" err="1"/>
              <a:t>bilgilendirme</a:t>
            </a:r>
            <a:r>
              <a:rPr lang="en-US" dirty="0"/>
              <a:t> </a:t>
            </a:r>
            <a:r>
              <a:rPr lang="en-US" dirty="0" err="1"/>
              <a:t>sağlar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paydaşların</a:t>
            </a:r>
            <a:r>
              <a:rPr lang="en-US" dirty="0"/>
              <a:t> </a:t>
            </a:r>
            <a:r>
              <a:rPr lang="en-US" dirty="0" err="1"/>
              <a:t>beklentilerini</a:t>
            </a:r>
            <a:r>
              <a:rPr lang="en-US" dirty="0"/>
              <a:t> </a:t>
            </a:r>
            <a:r>
              <a:rPr lang="en-US" dirty="0" err="1"/>
              <a:t>yönetir</a:t>
            </a:r>
            <a:r>
              <a:rPr lang="en-US" dirty="0"/>
              <a:t>.</a:t>
            </a:r>
            <a:endParaRPr lang="en-TR" dirty="0"/>
          </a:p>
        </p:txBody>
      </p:sp>
    </p:spTree>
    <p:extLst>
      <p:ext uri="{BB962C8B-B14F-4D97-AF65-F5344CB8AC3E}">
        <p14:creationId xmlns:p14="http://schemas.microsoft.com/office/powerpoint/2010/main" val="384314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F43D55-1222-F928-4418-931F3D98C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TR" dirty="0">
                <a:solidFill>
                  <a:srgbClr val="0070C0"/>
                </a:solidFill>
              </a:rPr>
              <a:t>Kullanıcı Talepleri (User Expectation)</a:t>
            </a:r>
            <a:br>
              <a:rPr lang="en-TR" dirty="0">
                <a:solidFill>
                  <a:srgbClr val="0070C0"/>
                </a:solidFill>
              </a:rPr>
            </a:br>
            <a:r>
              <a:rPr lang="en-US" sz="2000" dirty="0">
                <a:solidFill>
                  <a:srgbClr val="0070C0"/>
                </a:solidFill>
                <a:hlinkClick r:id="rId4"/>
              </a:rPr>
              <a:t>https://www.youtube.com/watch?v=3ZOqNNHUv4M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  <a:endParaRPr lang="en-TR" dirty="0">
              <a:solidFill>
                <a:srgbClr val="0070C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236E3F-B3F7-2AE9-F0D4-5359560824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3704" y="2692738"/>
            <a:ext cx="7772400" cy="3068349"/>
          </a:xfrm>
          <a:prstGeom prst="rect">
            <a:avLst/>
          </a:prstGeom>
        </p:spPr>
      </p:pic>
      <p:pic>
        <p:nvPicPr>
          <p:cNvPr id="8" name="World’s Most Popular Social Media Platforms __ Active Users Statistics 2010-2022.mp4">
            <a:hlinkClick r:id="" action="ppaction://media"/>
            <a:extLst>
              <a:ext uri="{FF2B5EF4-FFF2-40B4-BE49-F238E27FC236}">
                <a16:creationId xmlns:a16="http://schemas.microsoft.com/office/drawing/2014/main" id="{D14BCE6A-0845-651B-B5BA-880EC6E7BB3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089904" y="3429000"/>
            <a:ext cx="5202396" cy="2316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718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648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F8BB3-1A78-8FB3-A229-E32038D8C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latin typeface="Arial Rounded MT Bold" panose="020F0704030504030204" pitchFamily="34" charset="77"/>
              </a:rPr>
              <a:t>SDLC </a:t>
            </a:r>
            <a:r>
              <a:rPr lang="en-US" sz="2400" dirty="0" err="1">
                <a:latin typeface="Arial Rounded MT Bold" panose="020F0704030504030204" pitchFamily="34" charset="77"/>
              </a:rPr>
              <a:t>En</a:t>
            </a:r>
            <a:r>
              <a:rPr lang="en-US" sz="2400" dirty="0">
                <a:latin typeface="Arial Rounded MT Bold" panose="020F0704030504030204" pitchFamily="34" charset="77"/>
              </a:rPr>
              <a:t> </a:t>
            </a:r>
            <a:r>
              <a:rPr lang="en-US" sz="2400" dirty="0" err="1">
                <a:latin typeface="Arial Rounded MT Bold" panose="020F0704030504030204" pitchFamily="34" charset="77"/>
              </a:rPr>
              <a:t>İyi</a:t>
            </a:r>
            <a:r>
              <a:rPr lang="en-US" sz="2400" dirty="0">
                <a:latin typeface="Arial Rounded MT Bold" panose="020F0704030504030204" pitchFamily="34" charset="77"/>
              </a:rPr>
              <a:t> </a:t>
            </a:r>
            <a:r>
              <a:rPr lang="en-US" sz="2400" dirty="0" err="1">
                <a:latin typeface="Arial Rounded MT Bold" panose="020F0704030504030204" pitchFamily="34" charset="77"/>
              </a:rPr>
              <a:t>Uygulamaları</a:t>
            </a:r>
            <a:br>
              <a:rPr lang="en-US" sz="2400" dirty="0">
                <a:latin typeface="Arial Rounded MT Bold" panose="020F0704030504030204" pitchFamily="34" charset="77"/>
              </a:rPr>
            </a:br>
            <a:r>
              <a:rPr lang="en-US" sz="2400" dirty="0" err="1">
                <a:solidFill>
                  <a:srgbClr val="FF0000"/>
                </a:solidFill>
                <a:latin typeface="Arial Rounded MT Bold" panose="020F0704030504030204" pitchFamily="34" charset="77"/>
              </a:rPr>
              <a:t>Kalite</a:t>
            </a:r>
            <a:r>
              <a:rPr lang="en-US" sz="2400" dirty="0">
                <a:solidFill>
                  <a:srgbClr val="FF0000"/>
                </a:solidFill>
                <a:latin typeface="Arial Rounded MT Bold" panose="020F0704030504030204" pitchFamily="34" charset="77"/>
              </a:rPr>
              <a:t> </a:t>
            </a:r>
            <a:r>
              <a:rPr lang="en-US" sz="2400" dirty="0" err="1">
                <a:solidFill>
                  <a:srgbClr val="FF0000"/>
                </a:solidFill>
                <a:latin typeface="Arial Rounded MT Bold" panose="020F0704030504030204" pitchFamily="34" charset="77"/>
              </a:rPr>
              <a:t>güvencesi</a:t>
            </a:r>
            <a:r>
              <a:rPr lang="en-US" sz="2400" dirty="0">
                <a:solidFill>
                  <a:srgbClr val="FF0000"/>
                </a:solidFill>
                <a:latin typeface="Arial Rounded MT Bold" panose="020F0704030504030204" pitchFamily="34" charset="77"/>
              </a:rPr>
              <a:t> </a:t>
            </a:r>
            <a:r>
              <a:rPr lang="en-US" sz="2400" dirty="0" err="1">
                <a:solidFill>
                  <a:srgbClr val="FF0000"/>
                </a:solidFill>
                <a:latin typeface="Arial Rounded MT Bold" panose="020F0704030504030204" pitchFamily="34" charset="77"/>
              </a:rPr>
              <a:t>ve</a:t>
            </a:r>
            <a:r>
              <a:rPr lang="en-US" sz="2400" dirty="0">
                <a:solidFill>
                  <a:srgbClr val="FF0000"/>
                </a:solidFill>
                <a:latin typeface="Arial Rounded MT Bold" panose="020F0704030504030204" pitchFamily="34" charset="77"/>
              </a:rPr>
              <a:t> </a:t>
            </a:r>
            <a:r>
              <a:rPr lang="en-US" sz="2400" dirty="0" err="1">
                <a:solidFill>
                  <a:srgbClr val="FF0000"/>
                </a:solidFill>
                <a:latin typeface="Arial Rounded MT Bold" panose="020F0704030504030204" pitchFamily="34" charset="77"/>
              </a:rPr>
              <a:t>standartlar</a:t>
            </a:r>
            <a:endParaRPr lang="en-TR" sz="2400" dirty="0">
              <a:solidFill>
                <a:srgbClr val="FF0000"/>
              </a:solidFill>
              <a:latin typeface="Arial Rounded MT Bold" panose="020F0704030504030204" pitchFamily="34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3D5668-D4DA-C5A0-7546-E13C92E9DF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r>
              <a:rPr lang="en-US" dirty="0" err="1"/>
              <a:t>Kalite</a:t>
            </a:r>
            <a:r>
              <a:rPr lang="en-US" dirty="0"/>
              <a:t> </a:t>
            </a:r>
            <a:r>
              <a:rPr lang="en-US" dirty="0" err="1"/>
              <a:t>Standartları</a:t>
            </a:r>
            <a:r>
              <a:rPr lang="en-US" dirty="0"/>
              <a:t> </a:t>
            </a:r>
            <a:r>
              <a:rPr lang="en-US" dirty="0" err="1"/>
              <a:t>Belirleme</a:t>
            </a:r>
            <a:r>
              <a:rPr lang="en-US" dirty="0"/>
              <a:t>: </a:t>
            </a:r>
            <a:r>
              <a:rPr lang="en-US" dirty="0" err="1"/>
              <a:t>Kalite</a:t>
            </a:r>
            <a:r>
              <a:rPr lang="en-US" dirty="0"/>
              <a:t> </a:t>
            </a:r>
            <a:r>
              <a:rPr lang="en-US" dirty="0" err="1"/>
              <a:t>güvencesi</a:t>
            </a:r>
            <a:r>
              <a:rPr lang="en-US" dirty="0"/>
              <a:t> </a:t>
            </a:r>
            <a:r>
              <a:rPr lang="en-US" dirty="0" err="1"/>
              <a:t>için</a:t>
            </a:r>
            <a:r>
              <a:rPr lang="en-US" dirty="0"/>
              <a:t> ilk </a:t>
            </a:r>
            <a:r>
              <a:rPr lang="en-US" dirty="0" err="1"/>
              <a:t>adım</a:t>
            </a:r>
            <a:r>
              <a:rPr lang="en-US" dirty="0"/>
              <a:t>, </a:t>
            </a:r>
            <a:r>
              <a:rPr lang="en-US" dirty="0" err="1"/>
              <a:t>proje</a:t>
            </a:r>
            <a:r>
              <a:rPr lang="en-US" dirty="0"/>
              <a:t> </a:t>
            </a:r>
            <a:r>
              <a:rPr lang="en-US" dirty="0" err="1"/>
              <a:t>başlangıcında</a:t>
            </a:r>
            <a:r>
              <a:rPr lang="en-US" dirty="0"/>
              <a:t> </a:t>
            </a:r>
            <a:r>
              <a:rPr lang="en-US" dirty="0" err="1"/>
              <a:t>belirli</a:t>
            </a:r>
            <a:r>
              <a:rPr lang="en-US" dirty="0"/>
              <a:t> </a:t>
            </a:r>
            <a:r>
              <a:rPr lang="en-US" dirty="0" err="1"/>
              <a:t>kalite</a:t>
            </a:r>
            <a:r>
              <a:rPr lang="en-US" dirty="0"/>
              <a:t> </a:t>
            </a:r>
            <a:r>
              <a:rPr lang="en-US" dirty="0" err="1"/>
              <a:t>standartlarının</a:t>
            </a:r>
            <a:r>
              <a:rPr lang="en-US" dirty="0"/>
              <a:t> </a:t>
            </a:r>
            <a:r>
              <a:rPr lang="en-US" dirty="0" err="1"/>
              <a:t>belirlenmesidir</a:t>
            </a:r>
            <a:r>
              <a:rPr lang="en-US" dirty="0"/>
              <a:t>. Bu </a:t>
            </a:r>
            <a:r>
              <a:rPr lang="en-US" dirty="0" err="1"/>
              <a:t>standartlar</a:t>
            </a:r>
            <a:r>
              <a:rPr lang="en-US" dirty="0"/>
              <a:t>, </a:t>
            </a:r>
            <a:r>
              <a:rPr lang="en-US" dirty="0" err="1"/>
              <a:t>genellikle</a:t>
            </a:r>
            <a:r>
              <a:rPr lang="en-US" dirty="0"/>
              <a:t> </a:t>
            </a:r>
            <a:r>
              <a:rPr lang="en-US" dirty="0" err="1"/>
              <a:t>endüstri</a:t>
            </a:r>
            <a:r>
              <a:rPr lang="en-US" dirty="0"/>
              <a:t> </a:t>
            </a:r>
            <a:r>
              <a:rPr lang="en-US" dirty="0" err="1"/>
              <a:t>standartları</a:t>
            </a:r>
            <a:r>
              <a:rPr lang="en-US" dirty="0"/>
              <a:t>, </a:t>
            </a:r>
            <a:r>
              <a:rPr lang="en-US" dirty="0" err="1"/>
              <a:t>yönetmelikler</a:t>
            </a:r>
            <a:r>
              <a:rPr lang="en-US" dirty="0"/>
              <a:t> </a:t>
            </a:r>
            <a:r>
              <a:rPr lang="en-US" dirty="0" err="1"/>
              <a:t>veya</a:t>
            </a:r>
            <a:r>
              <a:rPr lang="en-US" dirty="0"/>
              <a:t> </a:t>
            </a:r>
            <a:r>
              <a:rPr lang="en-US" dirty="0" err="1"/>
              <a:t>şirket</a:t>
            </a:r>
            <a:r>
              <a:rPr lang="en-US" dirty="0"/>
              <a:t> </a:t>
            </a:r>
            <a:r>
              <a:rPr lang="en-US" dirty="0" err="1"/>
              <a:t>içi</a:t>
            </a:r>
            <a:r>
              <a:rPr lang="en-US" dirty="0"/>
              <a:t> </a:t>
            </a:r>
            <a:r>
              <a:rPr lang="en-US" dirty="0" err="1"/>
              <a:t>politikalara</a:t>
            </a:r>
            <a:r>
              <a:rPr lang="en-US" dirty="0"/>
              <a:t> </a:t>
            </a:r>
            <a:r>
              <a:rPr lang="en-US" dirty="0" err="1"/>
              <a:t>dayanabilir</a:t>
            </a:r>
            <a:r>
              <a:rPr lang="en-US" dirty="0"/>
              <a:t>. </a:t>
            </a:r>
            <a:r>
              <a:rPr lang="en-US" dirty="0" err="1"/>
              <a:t>Örneğin</a:t>
            </a:r>
            <a:r>
              <a:rPr lang="en-US" dirty="0"/>
              <a:t>, ISO 9001 </a:t>
            </a:r>
            <a:r>
              <a:rPr lang="en-US" dirty="0" err="1"/>
              <a:t>kalite</a:t>
            </a:r>
            <a:r>
              <a:rPr lang="en-US" dirty="0"/>
              <a:t> </a:t>
            </a:r>
            <a:r>
              <a:rPr lang="en-US" dirty="0" err="1"/>
              <a:t>yönetim</a:t>
            </a:r>
            <a:r>
              <a:rPr lang="en-US" dirty="0"/>
              <a:t> </a:t>
            </a:r>
            <a:r>
              <a:rPr lang="en-US" dirty="0" err="1"/>
              <a:t>sistemi</a:t>
            </a:r>
            <a:r>
              <a:rPr lang="en-US" dirty="0"/>
              <a:t> </a:t>
            </a:r>
            <a:r>
              <a:rPr lang="en-US" dirty="0" err="1"/>
              <a:t>standartları</a:t>
            </a:r>
            <a:r>
              <a:rPr lang="en-US" dirty="0"/>
              <a:t>, </a:t>
            </a:r>
            <a:r>
              <a:rPr lang="en-US" dirty="0" err="1"/>
              <a:t>yazılım</a:t>
            </a:r>
            <a:r>
              <a:rPr lang="en-US" dirty="0"/>
              <a:t> </a:t>
            </a:r>
            <a:r>
              <a:rPr lang="en-US" dirty="0" err="1"/>
              <a:t>geliştirme</a:t>
            </a:r>
            <a:r>
              <a:rPr lang="en-US" dirty="0"/>
              <a:t> </a:t>
            </a:r>
            <a:r>
              <a:rPr lang="en-US" dirty="0" err="1"/>
              <a:t>sürecinde</a:t>
            </a:r>
            <a:r>
              <a:rPr lang="en-US" dirty="0"/>
              <a:t> </a:t>
            </a:r>
            <a:r>
              <a:rPr lang="en-US" dirty="0" err="1"/>
              <a:t>uygulanabilir</a:t>
            </a:r>
            <a:r>
              <a:rPr lang="en-US" dirty="0"/>
              <a:t>.</a:t>
            </a:r>
          </a:p>
          <a:p>
            <a:r>
              <a:rPr lang="en-US" dirty="0" err="1"/>
              <a:t>Gereksinimlerin</a:t>
            </a:r>
            <a:r>
              <a:rPr lang="en-US" dirty="0"/>
              <a:t> </a:t>
            </a:r>
            <a:r>
              <a:rPr lang="en-US" dirty="0" err="1"/>
              <a:t>Doğruluğunu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Eksiksizliğini</a:t>
            </a:r>
            <a:r>
              <a:rPr lang="en-US" dirty="0"/>
              <a:t> </a:t>
            </a:r>
            <a:r>
              <a:rPr lang="en-US" dirty="0" err="1"/>
              <a:t>Kontrol</a:t>
            </a:r>
            <a:r>
              <a:rPr lang="en-US" dirty="0"/>
              <a:t> </a:t>
            </a:r>
            <a:r>
              <a:rPr lang="en-US" dirty="0" err="1"/>
              <a:t>Etmek</a:t>
            </a:r>
            <a:r>
              <a:rPr lang="en-US" dirty="0"/>
              <a:t>: </a:t>
            </a:r>
            <a:r>
              <a:rPr lang="en-US" dirty="0" err="1"/>
              <a:t>Yazılımın</a:t>
            </a:r>
            <a:r>
              <a:rPr lang="en-US" dirty="0"/>
              <a:t> </a:t>
            </a:r>
            <a:r>
              <a:rPr lang="en-US" dirty="0" err="1"/>
              <a:t>doğru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eksiksiz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şekilde</a:t>
            </a:r>
            <a:r>
              <a:rPr lang="en-US" dirty="0"/>
              <a:t> </a:t>
            </a:r>
            <a:r>
              <a:rPr lang="en-US" dirty="0" err="1"/>
              <a:t>geliştirilmesi</a:t>
            </a:r>
            <a:r>
              <a:rPr lang="en-US" dirty="0"/>
              <a:t> </a:t>
            </a:r>
            <a:r>
              <a:rPr lang="en-US" dirty="0" err="1"/>
              <a:t>için</a:t>
            </a:r>
            <a:r>
              <a:rPr lang="en-US" dirty="0"/>
              <a:t> </a:t>
            </a:r>
            <a:r>
              <a:rPr lang="en-US" dirty="0" err="1"/>
              <a:t>gereksinimlerin</a:t>
            </a:r>
            <a:r>
              <a:rPr lang="en-US" dirty="0"/>
              <a:t> </a:t>
            </a:r>
            <a:r>
              <a:rPr lang="en-US" dirty="0" err="1"/>
              <a:t>doğruluğu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eksiksizliği</a:t>
            </a:r>
            <a:r>
              <a:rPr lang="en-US" dirty="0"/>
              <a:t> </a:t>
            </a:r>
            <a:r>
              <a:rPr lang="en-US" dirty="0" err="1"/>
              <a:t>önemlidir</a:t>
            </a:r>
            <a:r>
              <a:rPr lang="en-US" dirty="0"/>
              <a:t>. </a:t>
            </a:r>
            <a:r>
              <a:rPr lang="en-US" dirty="0" err="1"/>
              <a:t>Kalite</a:t>
            </a:r>
            <a:r>
              <a:rPr lang="en-US" dirty="0"/>
              <a:t> </a:t>
            </a:r>
            <a:r>
              <a:rPr lang="en-US" dirty="0" err="1"/>
              <a:t>güvencesi</a:t>
            </a:r>
            <a:r>
              <a:rPr lang="en-US" dirty="0"/>
              <a:t> </a:t>
            </a:r>
            <a:r>
              <a:rPr lang="en-US" dirty="0" err="1"/>
              <a:t>ekibi</a:t>
            </a:r>
            <a:r>
              <a:rPr lang="en-US" dirty="0"/>
              <a:t>, </a:t>
            </a:r>
            <a:r>
              <a:rPr lang="en-US" dirty="0" err="1"/>
              <a:t>gereksinim</a:t>
            </a:r>
            <a:r>
              <a:rPr lang="en-US" dirty="0"/>
              <a:t> </a:t>
            </a:r>
            <a:r>
              <a:rPr lang="en-US" dirty="0" err="1"/>
              <a:t>belgelerini</a:t>
            </a:r>
            <a:r>
              <a:rPr lang="en-US" dirty="0"/>
              <a:t> </a:t>
            </a:r>
            <a:r>
              <a:rPr lang="en-US" dirty="0" err="1"/>
              <a:t>analiz</a:t>
            </a:r>
            <a:r>
              <a:rPr lang="en-US" dirty="0"/>
              <a:t> </a:t>
            </a:r>
            <a:r>
              <a:rPr lang="en-US" dirty="0" err="1"/>
              <a:t>ederek</a:t>
            </a:r>
            <a:r>
              <a:rPr lang="en-US" dirty="0"/>
              <a:t> </a:t>
            </a:r>
            <a:r>
              <a:rPr lang="en-US" dirty="0" err="1"/>
              <a:t>tutarlılık</a:t>
            </a:r>
            <a:r>
              <a:rPr lang="en-US" dirty="0"/>
              <a:t>, </a:t>
            </a:r>
            <a:r>
              <a:rPr lang="en-US" dirty="0" err="1"/>
              <a:t>uygunluk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eksiksizlik</a:t>
            </a:r>
            <a:r>
              <a:rPr lang="en-US" dirty="0"/>
              <a:t> </a:t>
            </a:r>
            <a:r>
              <a:rPr lang="en-US" dirty="0" err="1"/>
              <a:t>açısından</a:t>
            </a:r>
            <a:r>
              <a:rPr lang="en-US" dirty="0"/>
              <a:t> </a:t>
            </a:r>
            <a:r>
              <a:rPr lang="en-US" dirty="0" err="1"/>
              <a:t>kontrol</a:t>
            </a:r>
            <a:r>
              <a:rPr lang="en-US" dirty="0"/>
              <a:t> </a:t>
            </a:r>
            <a:r>
              <a:rPr lang="en-US" dirty="0" err="1"/>
              <a:t>eder</a:t>
            </a:r>
            <a:r>
              <a:rPr lang="en-US" dirty="0"/>
              <a:t>.</a:t>
            </a:r>
          </a:p>
          <a:p>
            <a:r>
              <a:rPr lang="en-US" dirty="0" err="1"/>
              <a:t>Kalite</a:t>
            </a:r>
            <a:r>
              <a:rPr lang="en-US" dirty="0"/>
              <a:t> </a:t>
            </a:r>
            <a:r>
              <a:rPr lang="en-US" dirty="0" err="1"/>
              <a:t>Kontrol</a:t>
            </a:r>
            <a:r>
              <a:rPr lang="en-US" dirty="0"/>
              <a:t> </a:t>
            </a:r>
            <a:r>
              <a:rPr lang="en-US" dirty="0" err="1"/>
              <a:t>Testleri</a:t>
            </a:r>
            <a:r>
              <a:rPr lang="en-US" dirty="0"/>
              <a:t>: </a:t>
            </a:r>
            <a:r>
              <a:rPr lang="en-US" dirty="0" err="1"/>
              <a:t>Yazılımın</a:t>
            </a:r>
            <a:r>
              <a:rPr lang="en-US" dirty="0"/>
              <a:t> </a:t>
            </a:r>
            <a:r>
              <a:rPr lang="en-US" dirty="0" err="1"/>
              <a:t>kalitesini</a:t>
            </a:r>
            <a:r>
              <a:rPr lang="en-US" dirty="0"/>
              <a:t> </a:t>
            </a:r>
            <a:r>
              <a:rPr lang="en-US" dirty="0" err="1"/>
              <a:t>sağlamak</a:t>
            </a:r>
            <a:r>
              <a:rPr lang="en-US" dirty="0"/>
              <a:t> </a:t>
            </a:r>
            <a:r>
              <a:rPr lang="en-US" dirty="0" err="1"/>
              <a:t>için</a:t>
            </a:r>
            <a:r>
              <a:rPr lang="en-US" dirty="0"/>
              <a:t> test </a:t>
            </a:r>
            <a:r>
              <a:rPr lang="en-US" dirty="0" err="1"/>
              <a:t>süreçleri</a:t>
            </a:r>
            <a:r>
              <a:rPr lang="en-US" dirty="0"/>
              <a:t> </a:t>
            </a:r>
            <a:r>
              <a:rPr lang="en-US" dirty="0" err="1"/>
              <a:t>önemlidir</a:t>
            </a:r>
            <a:r>
              <a:rPr lang="en-US" dirty="0"/>
              <a:t>. </a:t>
            </a:r>
            <a:r>
              <a:rPr lang="en-US" dirty="0" err="1"/>
              <a:t>Kalite</a:t>
            </a:r>
            <a:r>
              <a:rPr lang="en-US" dirty="0"/>
              <a:t> </a:t>
            </a:r>
            <a:r>
              <a:rPr lang="en-US" dirty="0" err="1"/>
              <a:t>güvencesi</a:t>
            </a:r>
            <a:r>
              <a:rPr lang="en-US" dirty="0"/>
              <a:t> </a:t>
            </a:r>
            <a:r>
              <a:rPr lang="en-US" dirty="0" err="1"/>
              <a:t>ekibi</a:t>
            </a:r>
            <a:r>
              <a:rPr lang="en-US" dirty="0"/>
              <a:t>, </a:t>
            </a:r>
            <a:r>
              <a:rPr lang="en-US" dirty="0" err="1"/>
              <a:t>planlanan</a:t>
            </a:r>
            <a:r>
              <a:rPr lang="en-US" dirty="0"/>
              <a:t> </a:t>
            </a:r>
            <a:r>
              <a:rPr lang="en-US" dirty="0" err="1"/>
              <a:t>testleri</a:t>
            </a:r>
            <a:r>
              <a:rPr lang="en-US" dirty="0"/>
              <a:t> </a:t>
            </a:r>
            <a:r>
              <a:rPr lang="en-US" dirty="0" err="1"/>
              <a:t>uygulayarak</a:t>
            </a:r>
            <a:r>
              <a:rPr lang="en-US" dirty="0"/>
              <a:t> </a:t>
            </a:r>
            <a:r>
              <a:rPr lang="en-US" dirty="0" err="1"/>
              <a:t>yazılımın</a:t>
            </a:r>
            <a:r>
              <a:rPr lang="en-US" dirty="0"/>
              <a:t> </a:t>
            </a:r>
            <a:r>
              <a:rPr lang="en-US" dirty="0" err="1"/>
              <a:t>işlevselliğini</a:t>
            </a:r>
            <a:r>
              <a:rPr lang="en-US" dirty="0"/>
              <a:t>, </a:t>
            </a:r>
            <a:r>
              <a:rPr lang="en-US" dirty="0" err="1"/>
              <a:t>performansını</a:t>
            </a:r>
            <a:r>
              <a:rPr lang="en-US" dirty="0"/>
              <a:t>, </a:t>
            </a:r>
            <a:r>
              <a:rPr lang="en-US" dirty="0" err="1"/>
              <a:t>güvenilirliğini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uyumluluğunu</a:t>
            </a:r>
            <a:r>
              <a:rPr lang="en-US" dirty="0"/>
              <a:t> </a:t>
            </a:r>
            <a:r>
              <a:rPr lang="en-US" dirty="0" err="1"/>
              <a:t>değerlendirir</a:t>
            </a:r>
            <a:r>
              <a:rPr lang="en-US" dirty="0"/>
              <a:t>. Test </a:t>
            </a:r>
            <a:r>
              <a:rPr lang="en-US" dirty="0" err="1"/>
              <a:t>otomasyonu</a:t>
            </a:r>
            <a:r>
              <a:rPr lang="en-US" dirty="0"/>
              <a:t>, </a:t>
            </a:r>
            <a:r>
              <a:rPr lang="en-US" dirty="0" err="1"/>
              <a:t>regresyon</a:t>
            </a:r>
            <a:r>
              <a:rPr lang="en-US" dirty="0"/>
              <a:t> </a:t>
            </a:r>
            <a:r>
              <a:rPr lang="en-US" dirty="0" err="1"/>
              <a:t>testleri</a:t>
            </a:r>
            <a:r>
              <a:rPr lang="en-US" dirty="0"/>
              <a:t>, </a:t>
            </a:r>
            <a:r>
              <a:rPr lang="en-US" dirty="0" err="1"/>
              <a:t>performans</a:t>
            </a:r>
            <a:r>
              <a:rPr lang="en-US" dirty="0"/>
              <a:t> </a:t>
            </a:r>
            <a:r>
              <a:rPr lang="en-US" dirty="0" err="1"/>
              <a:t>testleri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güvenlik</a:t>
            </a:r>
            <a:r>
              <a:rPr lang="en-US" dirty="0"/>
              <a:t> </a:t>
            </a:r>
            <a:r>
              <a:rPr lang="en-US" dirty="0" err="1"/>
              <a:t>testleri</a:t>
            </a:r>
            <a:r>
              <a:rPr lang="en-US" dirty="0"/>
              <a:t> </a:t>
            </a:r>
            <a:r>
              <a:rPr lang="en-US" dirty="0" err="1"/>
              <a:t>gibi</a:t>
            </a:r>
            <a:r>
              <a:rPr lang="en-US" dirty="0"/>
              <a:t> </a:t>
            </a:r>
            <a:r>
              <a:rPr lang="en-US" dirty="0" err="1"/>
              <a:t>çeşitli</a:t>
            </a:r>
            <a:r>
              <a:rPr lang="en-US" dirty="0"/>
              <a:t> test </a:t>
            </a:r>
            <a:r>
              <a:rPr lang="en-US" dirty="0" err="1"/>
              <a:t>yöntemleri</a:t>
            </a:r>
            <a:r>
              <a:rPr lang="en-US" dirty="0"/>
              <a:t> </a:t>
            </a:r>
            <a:r>
              <a:rPr lang="en-US" dirty="0" err="1"/>
              <a:t>kullanılır</a:t>
            </a:r>
            <a:r>
              <a:rPr lang="en-US" dirty="0"/>
              <a:t>.</a:t>
            </a:r>
          </a:p>
          <a:p>
            <a:r>
              <a:rPr lang="en-US" dirty="0" err="1"/>
              <a:t>Kod</a:t>
            </a:r>
            <a:r>
              <a:rPr lang="en-US" dirty="0"/>
              <a:t> </a:t>
            </a:r>
            <a:r>
              <a:rPr lang="en-US" dirty="0" err="1"/>
              <a:t>İncelemeleri</a:t>
            </a:r>
            <a:r>
              <a:rPr lang="en-US" dirty="0"/>
              <a:t>: </a:t>
            </a:r>
            <a:r>
              <a:rPr lang="en-US" dirty="0" err="1"/>
              <a:t>Yazılım</a:t>
            </a:r>
            <a:r>
              <a:rPr lang="en-US" dirty="0"/>
              <a:t> </a:t>
            </a:r>
            <a:r>
              <a:rPr lang="en-US" dirty="0" err="1"/>
              <a:t>geliştirme</a:t>
            </a:r>
            <a:r>
              <a:rPr lang="en-US" dirty="0"/>
              <a:t> </a:t>
            </a:r>
            <a:r>
              <a:rPr lang="en-US" dirty="0" err="1"/>
              <a:t>sürecinde</a:t>
            </a:r>
            <a:r>
              <a:rPr lang="en-US" dirty="0"/>
              <a:t> </a:t>
            </a:r>
            <a:r>
              <a:rPr lang="en-US" dirty="0" err="1"/>
              <a:t>kod</a:t>
            </a:r>
            <a:r>
              <a:rPr lang="en-US" dirty="0"/>
              <a:t> </a:t>
            </a:r>
            <a:r>
              <a:rPr lang="en-US" dirty="0" err="1"/>
              <a:t>incelemeleri</a:t>
            </a:r>
            <a:r>
              <a:rPr lang="en-US" dirty="0"/>
              <a:t> </a:t>
            </a:r>
            <a:r>
              <a:rPr lang="en-US" dirty="0" err="1"/>
              <a:t>yapmak</a:t>
            </a:r>
            <a:r>
              <a:rPr lang="en-US" dirty="0"/>
              <a:t>, </a:t>
            </a:r>
            <a:r>
              <a:rPr lang="en-US" dirty="0" err="1"/>
              <a:t>hataların</a:t>
            </a:r>
            <a:r>
              <a:rPr lang="en-US" dirty="0"/>
              <a:t> </a:t>
            </a:r>
            <a:r>
              <a:rPr lang="en-US" dirty="0" err="1"/>
              <a:t>erken</a:t>
            </a:r>
            <a:r>
              <a:rPr lang="en-US" dirty="0"/>
              <a:t> </a:t>
            </a:r>
            <a:r>
              <a:rPr lang="en-US" dirty="0" err="1"/>
              <a:t>tespit</a:t>
            </a:r>
            <a:r>
              <a:rPr lang="en-US" dirty="0"/>
              <a:t> </a:t>
            </a:r>
            <a:r>
              <a:rPr lang="en-US" dirty="0" err="1"/>
              <a:t>edilmesine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yazılım</a:t>
            </a:r>
            <a:r>
              <a:rPr lang="en-US" dirty="0"/>
              <a:t> </a:t>
            </a:r>
            <a:r>
              <a:rPr lang="en-US" dirty="0" err="1"/>
              <a:t>kalitesinin</a:t>
            </a:r>
            <a:r>
              <a:rPr lang="en-US" dirty="0"/>
              <a:t> </a:t>
            </a:r>
            <a:r>
              <a:rPr lang="en-US" dirty="0" err="1"/>
              <a:t>artmasına</a:t>
            </a:r>
            <a:r>
              <a:rPr lang="en-US" dirty="0"/>
              <a:t> </a:t>
            </a:r>
            <a:r>
              <a:rPr lang="en-US" dirty="0" err="1"/>
              <a:t>yardımcı</a:t>
            </a:r>
            <a:r>
              <a:rPr lang="en-US" dirty="0"/>
              <a:t> </a:t>
            </a:r>
            <a:r>
              <a:rPr lang="en-US" dirty="0" err="1"/>
              <a:t>olur</a:t>
            </a:r>
            <a:r>
              <a:rPr lang="en-US" dirty="0"/>
              <a:t>. </a:t>
            </a:r>
            <a:r>
              <a:rPr lang="en-US" dirty="0" err="1"/>
              <a:t>Kalite</a:t>
            </a:r>
            <a:r>
              <a:rPr lang="en-US" dirty="0"/>
              <a:t> </a:t>
            </a:r>
            <a:r>
              <a:rPr lang="en-US" dirty="0" err="1"/>
              <a:t>güvencesi</a:t>
            </a:r>
            <a:r>
              <a:rPr lang="en-US" dirty="0"/>
              <a:t> </a:t>
            </a:r>
            <a:r>
              <a:rPr lang="en-US" dirty="0" err="1"/>
              <a:t>ekibi</a:t>
            </a:r>
            <a:r>
              <a:rPr lang="en-US" dirty="0"/>
              <a:t>, </a:t>
            </a:r>
            <a:r>
              <a:rPr lang="en-US" dirty="0" err="1"/>
              <a:t>kod</a:t>
            </a:r>
            <a:r>
              <a:rPr lang="en-US" dirty="0"/>
              <a:t> </a:t>
            </a:r>
            <a:r>
              <a:rPr lang="en-US" dirty="0" err="1"/>
              <a:t>incelemeleri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statik</a:t>
            </a:r>
            <a:r>
              <a:rPr lang="en-US" dirty="0"/>
              <a:t> </a:t>
            </a:r>
            <a:r>
              <a:rPr lang="en-US" dirty="0" err="1"/>
              <a:t>analiz</a:t>
            </a:r>
            <a:r>
              <a:rPr lang="en-US" dirty="0"/>
              <a:t> </a:t>
            </a:r>
            <a:r>
              <a:rPr lang="en-US" dirty="0" err="1"/>
              <a:t>araçları</a:t>
            </a:r>
            <a:r>
              <a:rPr lang="en-US" dirty="0"/>
              <a:t> </a:t>
            </a:r>
            <a:r>
              <a:rPr lang="en-US" dirty="0" err="1"/>
              <a:t>kullanarak</a:t>
            </a:r>
            <a:r>
              <a:rPr lang="en-US" dirty="0"/>
              <a:t> </a:t>
            </a:r>
            <a:r>
              <a:rPr lang="en-US" dirty="0" err="1"/>
              <a:t>kodun</a:t>
            </a:r>
            <a:r>
              <a:rPr lang="en-US" dirty="0"/>
              <a:t> </a:t>
            </a:r>
            <a:r>
              <a:rPr lang="en-US" dirty="0" err="1"/>
              <a:t>uygunluğunu</a:t>
            </a:r>
            <a:r>
              <a:rPr lang="en-US" dirty="0"/>
              <a:t>, </a:t>
            </a:r>
            <a:r>
              <a:rPr lang="en-US" dirty="0" err="1"/>
              <a:t>tutarlılığını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hatasızlığını</a:t>
            </a:r>
            <a:r>
              <a:rPr lang="en-US" dirty="0"/>
              <a:t> </a:t>
            </a:r>
            <a:r>
              <a:rPr lang="en-US" dirty="0" err="1"/>
              <a:t>kontrol</a:t>
            </a:r>
            <a:r>
              <a:rPr lang="en-US" dirty="0"/>
              <a:t> </a:t>
            </a:r>
            <a:r>
              <a:rPr lang="en-US" dirty="0" err="1"/>
              <a:t>eder</a:t>
            </a:r>
            <a:r>
              <a:rPr lang="en-US" dirty="0"/>
              <a:t>.</a:t>
            </a:r>
          </a:p>
          <a:p>
            <a:r>
              <a:rPr lang="en-US" dirty="0" err="1"/>
              <a:t>Süreç</a:t>
            </a:r>
            <a:r>
              <a:rPr lang="en-US" dirty="0"/>
              <a:t> </a:t>
            </a:r>
            <a:r>
              <a:rPr lang="en-US" dirty="0" err="1"/>
              <a:t>İyileştirme</a:t>
            </a:r>
            <a:r>
              <a:rPr lang="en-US" dirty="0"/>
              <a:t>: </a:t>
            </a:r>
            <a:r>
              <a:rPr lang="en-US" dirty="0" err="1"/>
              <a:t>Kalite</a:t>
            </a:r>
            <a:r>
              <a:rPr lang="en-US" dirty="0"/>
              <a:t> </a:t>
            </a:r>
            <a:r>
              <a:rPr lang="en-US" dirty="0" err="1"/>
              <a:t>güvencesi</a:t>
            </a:r>
            <a:r>
              <a:rPr lang="en-US" dirty="0"/>
              <a:t> </a:t>
            </a:r>
            <a:r>
              <a:rPr lang="en-US" dirty="0" err="1"/>
              <a:t>süreci</a:t>
            </a:r>
            <a:r>
              <a:rPr lang="en-US" dirty="0"/>
              <a:t>, </a:t>
            </a:r>
            <a:r>
              <a:rPr lang="en-US" dirty="0" err="1"/>
              <a:t>sürekli</a:t>
            </a:r>
            <a:r>
              <a:rPr lang="en-US" dirty="0"/>
              <a:t> </a:t>
            </a:r>
            <a:r>
              <a:rPr lang="en-US" dirty="0" err="1"/>
              <a:t>iyileştirmeyi</a:t>
            </a:r>
            <a:r>
              <a:rPr lang="en-US" dirty="0"/>
              <a:t> </a:t>
            </a:r>
            <a:r>
              <a:rPr lang="en-US" dirty="0" err="1"/>
              <a:t>destekler</a:t>
            </a:r>
            <a:r>
              <a:rPr lang="en-US" dirty="0"/>
              <a:t>. </a:t>
            </a:r>
            <a:r>
              <a:rPr lang="en-US" dirty="0" err="1"/>
              <a:t>Kalite</a:t>
            </a:r>
            <a:r>
              <a:rPr lang="en-US" dirty="0"/>
              <a:t> </a:t>
            </a:r>
            <a:r>
              <a:rPr lang="en-US" dirty="0" err="1"/>
              <a:t>güvencesi</a:t>
            </a:r>
            <a:r>
              <a:rPr lang="en-US" dirty="0"/>
              <a:t> </a:t>
            </a:r>
            <a:r>
              <a:rPr lang="en-US" dirty="0" err="1"/>
              <a:t>ekibi</a:t>
            </a:r>
            <a:r>
              <a:rPr lang="en-US" dirty="0"/>
              <a:t>, </a:t>
            </a:r>
            <a:r>
              <a:rPr lang="en-US" dirty="0" err="1"/>
              <a:t>geri</a:t>
            </a:r>
            <a:r>
              <a:rPr lang="en-US" dirty="0"/>
              <a:t> </a:t>
            </a:r>
            <a:r>
              <a:rPr lang="en-US" dirty="0" err="1"/>
              <a:t>bildirimlere</a:t>
            </a:r>
            <a:r>
              <a:rPr lang="en-US" dirty="0"/>
              <a:t> </a:t>
            </a:r>
            <a:r>
              <a:rPr lang="en-US" dirty="0" err="1"/>
              <a:t>dayanarak</a:t>
            </a:r>
            <a:r>
              <a:rPr lang="en-US" dirty="0"/>
              <a:t> </a:t>
            </a:r>
            <a:r>
              <a:rPr lang="en-US" dirty="0" err="1"/>
              <a:t>süreçleri</a:t>
            </a:r>
            <a:r>
              <a:rPr lang="en-US" dirty="0"/>
              <a:t> </a:t>
            </a:r>
            <a:r>
              <a:rPr lang="en-US" dirty="0" err="1"/>
              <a:t>analiz</a:t>
            </a:r>
            <a:r>
              <a:rPr lang="en-US" dirty="0"/>
              <a:t> </a:t>
            </a:r>
            <a:r>
              <a:rPr lang="en-US" dirty="0" err="1"/>
              <a:t>eder</a:t>
            </a:r>
            <a:r>
              <a:rPr lang="en-US" dirty="0"/>
              <a:t>, </a:t>
            </a:r>
            <a:r>
              <a:rPr lang="en-US" dirty="0" err="1"/>
              <a:t>hataları</a:t>
            </a:r>
            <a:r>
              <a:rPr lang="en-US" dirty="0"/>
              <a:t> </a:t>
            </a:r>
            <a:r>
              <a:rPr lang="en-US" dirty="0" err="1"/>
              <a:t>belirler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iyileştirme</a:t>
            </a:r>
            <a:r>
              <a:rPr lang="en-US" dirty="0"/>
              <a:t> </a:t>
            </a:r>
            <a:r>
              <a:rPr lang="en-US" dirty="0" err="1"/>
              <a:t>önerileri</a:t>
            </a:r>
            <a:r>
              <a:rPr lang="en-US" dirty="0"/>
              <a:t> </a:t>
            </a:r>
            <a:r>
              <a:rPr lang="en-US" dirty="0" err="1"/>
              <a:t>sunar</a:t>
            </a:r>
            <a:r>
              <a:rPr lang="en-US" dirty="0"/>
              <a:t>. </a:t>
            </a:r>
            <a:r>
              <a:rPr lang="en-US" dirty="0" err="1"/>
              <a:t>Sürekli</a:t>
            </a:r>
            <a:r>
              <a:rPr lang="en-US" dirty="0"/>
              <a:t> </a:t>
            </a:r>
            <a:r>
              <a:rPr lang="en-US" dirty="0" err="1"/>
              <a:t>iyileştirme</a:t>
            </a:r>
            <a:r>
              <a:rPr lang="en-US" dirty="0"/>
              <a:t>, </a:t>
            </a:r>
            <a:r>
              <a:rPr lang="en-US" dirty="0" err="1"/>
              <a:t>yazılım</a:t>
            </a:r>
            <a:r>
              <a:rPr lang="en-US" dirty="0"/>
              <a:t> </a:t>
            </a:r>
            <a:r>
              <a:rPr lang="en-US" dirty="0" err="1"/>
              <a:t>geliştirme</a:t>
            </a:r>
            <a:r>
              <a:rPr lang="en-US" dirty="0"/>
              <a:t> </a:t>
            </a:r>
            <a:r>
              <a:rPr lang="en-US" dirty="0" err="1"/>
              <a:t>sürecinde</a:t>
            </a:r>
            <a:r>
              <a:rPr lang="en-US" dirty="0"/>
              <a:t> </a:t>
            </a:r>
            <a:r>
              <a:rPr lang="en-US" dirty="0" err="1"/>
              <a:t>daha</a:t>
            </a:r>
            <a:r>
              <a:rPr lang="en-US" dirty="0"/>
              <a:t> </a:t>
            </a:r>
            <a:r>
              <a:rPr lang="en-US" dirty="0" err="1"/>
              <a:t>iyi</a:t>
            </a:r>
            <a:r>
              <a:rPr lang="en-US" dirty="0"/>
              <a:t> </a:t>
            </a:r>
            <a:r>
              <a:rPr lang="en-US" dirty="0" err="1"/>
              <a:t>standartların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iyi</a:t>
            </a:r>
            <a:r>
              <a:rPr lang="en-US" dirty="0"/>
              <a:t> </a:t>
            </a:r>
            <a:r>
              <a:rPr lang="en-US" dirty="0" err="1"/>
              <a:t>uygulamaların</a:t>
            </a:r>
            <a:r>
              <a:rPr lang="en-US" dirty="0"/>
              <a:t> </a:t>
            </a:r>
            <a:r>
              <a:rPr lang="en-US" dirty="0" err="1"/>
              <a:t>benimsenmesini</a:t>
            </a:r>
            <a:r>
              <a:rPr lang="en-US" dirty="0"/>
              <a:t> </a:t>
            </a:r>
            <a:r>
              <a:rPr lang="en-US" dirty="0" err="1"/>
              <a:t>sağlar</a:t>
            </a:r>
            <a:r>
              <a:rPr lang="en-US" dirty="0"/>
              <a:t>.</a:t>
            </a:r>
          </a:p>
          <a:p>
            <a:r>
              <a:rPr lang="en-US" dirty="0" err="1"/>
              <a:t>Belgelendirme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Onay</a:t>
            </a:r>
            <a:r>
              <a:rPr lang="en-US" dirty="0"/>
              <a:t>: </a:t>
            </a:r>
            <a:r>
              <a:rPr lang="en-US" dirty="0" err="1"/>
              <a:t>Kalite</a:t>
            </a:r>
            <a:r>
              <a:rPr lang="en-US" dirty="0"/>
              <a:t> </a:t>
            </a:r>
            <a:r>
              <a:rPr lang="en-US" dirty="0" err="1"/>
              <a:t>güvencesi</a:t>
            </a:r>
            <a:r>
              <a:rPr lang="en-US" dirty="0"/>
              <a:t> </a:t>
            </a:r>
            <a:r>
              <a:rPr lang="en-US" dirty="0" err="1"/>
              <a:t>süreci</a:t>
            </a:r>
            <a:r>
              <a:rPr lang="en-US" dirty="0"/>
              <a:t> </a:t>
            </a:r>
            <a:r>
              <a:rPr lang="en-US" dirty="0" err="1"/>
              <a:t>sonunda</a:t>
            </a:r>
            <a:r>
              <a:rPr lang="en-US" dirty="0"/>
              <a:t>, </a:t>
            </a:r>
            <a:r>
              <a:rPr lang="en-US" dirty="0" err="1"/>
              <a:t>yazılımın</a:t>
            </a:r>
            <a:r>
              <a:rPr lang="en-US" dirty="0"/>
              <a:t> </a:t>
            </a:r>
            <a:r>
              <a:rPr lang="en-US" dirty="0" err="1"/>
              <a:t>belirlenen</a:t>
            </a:r>
            <a:r>
              <a:rPr lang="en-US" dirty="0"/>
              <a:t> </a:t>
            </a:r>
            <a:r>
              <a:rPr lang="en-US" dirty="0" err="1"/>
              <a:t>kalite</a:t>
            </a:r>
            <a:r>
              <a:rPr lang="en-US" dirty="0"/>
              <a:t> </a:t>
            </a:r>
            <a:r>
              <a:rPr lang="en-US" dirty="0" err="1"/>
              <a:t>standartlarına</a:t>
            </a:r>
            <a:r>
              <a:rPr lang="en-US" dirty="0"/>
              <a:t> </a:t>
            </a:r>
            <a:r>
              <a:rPr lang="en-US" dirty="0" err="1"/>
              <a:t>uygun</a:t>
            </a:r>
            <a:r>
              <a:rPr lang="en-US" dirty="0"/>
              <a:t> </a:t>
            </a:r>
            <a:r>
              <a:rPr lang="en-US" dirty="0" err="1"/>
              <a:t>olduğunu</a:t>
            </a:r>
            <a:r>
              <a:rPr lang="en-US" dirty="0"/>
              <a:t> </a:t>
            </a:r>
            <a:r>
              <a:rPr lang="en-US" dirty="0" err="1"/>
              <a:t>onaylayan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belgelendirme</a:t>
            </a:r>
            <a:r>
              <a:rPr lang="en-US" dirty="0"/>
              <a:t> </a:t>
            </a:r>
            <a:r>
              <a:rPr lang="en-US" dirty="0" err="1"/>
              <a:t>aşaması</a:t>
            </a:r>
            <a:r>
              <a:rPr lang="en-US" dirty="0"/>
              <a:t> </a:t>
            </a:r>
            <a:r>
              <a:rPr lang="en-US" dirty="0" err="1"/>
              <a:t>olabilir</a:t>
            </a:r>
            <a:r>
              <a:rPr lang="en-US" dirty="0"/>
              <a:t>. Bu </a:t>
            </a:r>
            <a:r>
              <a:rPr lang="en-US" dirty="0" err="1"/>
              <a:t>aşamada</a:t>
            </a:r>
            <a:r>
              <a:rPr lang="en-US" dirty="0"/>
              <a:t>, </a:t>
            </a:r>
            <a:r>
              <a:rPr lang="en-US" dirty="0" err="1"/>
              <a:t>yazılımın</a:t>
            </a:r>
            <a:r>
              <a:rPr lang="en-US" dirty="0"/>
              <a:t> </a:t>
            </a:r>
            <a:r>
              <a:rPr lang="en-US" dirty="0" err="1"/>
              <a:t>kabul</a:t>
            </a:r>
            <a:r>
              <a:rPr lang="en-US" dirty="0"/>
              <a:t> </a:t>
            </a:r>
            <a:r>
              <a:rPr lang="en-US" dirty="0" err="1"/>
              <a:t>testlerini</a:t>
            </a:r>
            <a:r>
              <a:rPr lang="en-US" dirty="0"/>
              <a:t> </a:t>
            </a:r>
            <a:r>
              <a:rPr lang="en-US" dirty="0" err="1"/>
              <a:t>geçmesi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belirlenen</a:t>
            </a:r>
            <a:r>
              <a:rPr lang="en-US" dirty="0"/>
              <a:t> </a:t>
            </a:r>
            <a:r>
              <a:rPr lang="en-US" dirty="0" err="1"/>
              <a:t>kalite</a:t>
            </a:r>
            <a:r>
              <a:rPr lang="en-US" dirty="0"/>
              <a:t> </a:t>
            </a:r>
            <a:r>
              <a:rPr lang="en-US" dirty="0" err="1"/>
              <a:t>kriterlerini</a:t>
            </a:r>
            <a:r>
              <a:rPr lang="en-US" dirty="0"/>
              <a:t> </a:t>
            </a:r>
            <a:r>
              <a:rPr lang="en-US" dirty="0" err="1"/>
              <a:t>karşılaması</a:t>
            </a:r>
            <a:r>
              <a:rPr lang="en-US" dirty="0"/>
              <a:t> </a:t>
            </a:r>
            <a:r>
              <a:rPr lang="en-US" dirty="0" err="1"/>
              <a:t>gerekmektedir</a:t>
            </a:r>
            <a:r>
              <a:rPr lang="en-US" dirty="0"/>
              <a:t>.</a:t>
            </a:r>
          </a:p>
          <a:p>
            <a:r>
              <a:rPr lang="en-US" dirty="0"/>
              <a:t>Bu </a:t>
            </a:r>
            <a:r>
              <a:rPr lang="en-US" dirty="0" err="1"/>
              <a:t>örnekler</a:t>
            </a:r>
            <a:r>
              <a:rPr lang="en-US" dirty="0"/>
              <a:t>, SDLC </a:t>
            </a:r>
            <a:r>
              <a:rPr lang="en-US" dirty="0" err="1"/>
              <a:t>sürecinde</a:t>
            </a:r>
            <a:r>
              <a:rPr lang="en-US" dirty="0"/>
              <a:t> </a:t>
            </a:r>
            <a:r>
              <a:rPr lang="en-US" dirty="0" err="1"/>
              <a:t>kalite</a:t>
            </a:r>
            <a:r>
              <a:rPr lang="en-US" dirty="0"/>
              <a:t> </a:t>
            </a:r>
            <a:r>
              <a:rPr lang="en-US" dirty="0" err="1"/>
              <a:t>güvencesi</a:t>
            </a:r>
            <a:r>
              <a:rPr lang="en-US" dirty="0"/>
              <a:t> </a:t>
            </a:r>
            <a:r>
              <a:rPr lang="en-US" dirty="0" err="1"/>
              <a:t>için</a:t>
            </a:r>
            <a:r>
              <a:rPr lang="en-US" dirty="0"/>
              <a:t> </a:t>
            </a:r>
            <a:r>
              <a:rPr lang="en-US" dirty="0" err="1"/>
              <a:t>kullanılabilecek</a:t>
            </a:r>
            <a:r>
              <a:rPr lang="en-US" dirty="0"/>
              <a:t> </a:t>
            </a:r>
            <a:r>
              <a:rPr lang="en-US" dirty="0" err="1"/>
              <a:t>bazı</a:t>
            </a:r>
            <a:r>
              <a:rPr lang="en-US" dirty="0"/>
              <a:t> </a:t>
            </a:r>
            <a:r>
              <a:rPr lang="en-US" dirty="0" err="1"/>
              <a:t>standartlar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yöntemlerdir</a:t>
            </a:r>
            <a:r>
              <a:rPr lang="en-US" dirty="0"/>
              <a:t>. Her </a:t>
            </a:r>
            <a:r>
              <a:rPr lang="en-US" dirty="0" err="1"/>
              <a:t>proje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organizasyon</a:t>
            </a:r>
            <a:r>
              <a:rPr lang="en-US" dirty="0"/>
              <a:t> </a:t>
            </a:r>
            <a:r>
              <a:rPr lang="en-US" dirty="0" err="1"/>
              <a:t>için</a:t>
            </a:r>
            <a:r>
              <a:rPr lang="en-US" dirty="0"/>
              <a:t> </a:t>
            </a:r>
            <a:r>
              <a:rPr lang="en-US" dirty="0" err="1"/>
              <a:t>spesifik</a:t>
            </a:r>
            <a:r>
              <a:rPr lang="en-US" dirty="0"/>
              <a:t> </a:t>
            </a:r>
            <a:r>
              <a:rPr lang="en-US" dirty="0" err="1"/>
              <a:t>kalite</a:t>
            </a:r>
            <a:r>
              <a:rPr lang="en-US" dirty="0"/>
              <a:t> </a:t>
            </a:r>
            <a:r>
              <a:rPr lang="en-US" dirty="0" err="1"/>
              <a:t>güvence</a:t>
            </a:r>
            <a:r>
              <a:rPr lang="en-US" dirty="0"/>
              <a:t> </a:t>
            </a:r>
            <a:r>
              <a:rPr lang="en-US" dirty="0" err="1"/>
              <a:t>yöntemleri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standartları</a:t>
            </a:r>
            <a:r>
              <a:rPr lang="en-US" dirty="0"/>
              <a:t> </a:t>
            </a:r>
            <a:r>
              <a:rPr lang="en-US" dirty="0" err="1"/>
              <a:t>olabilir</a:t>
            </a:r>
            <a:r>
              <a:rPr lang="en-US" dirty="0"/>
              <a:t>, </a:t>
            </a:r>
            <a:r>
              <a:rPr lang="en-US" dirty="0" err="1"/>
              <a:t>bu</a:t>
            </a:r>
            <a:r>
              <a:rPr lang="en-US" dirty="0"/>
              <a:t> </a:t>
            </a:r>
            <a:r>
              <a:rPr lang="en-US" dirty="0" err="1"/>
              <a:t>nedenle</a:t>
            </a:r>
            <a:r>
              <a:rPr lang="en-US" dirty="0"/>
              <a:t> </a:t>
            </a:r>
            <a:r>
              <a:rPr lang="en-US" dirty="0" err="1"/>
              <a:t>proje</a:t>
            </a:r>
            <a:r>
              <a:rPr lang="en-US" dirty="0"/>
              <a:t> </a:t>
            </a:r>
            <a:r>
              <a:rPr lang="en-US" dirty="0" err="1"/>
              <a:t>gereksinimlerine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sektöre</a:t>
            </a:r>
            <a:r>
              <a:rPr lang="en-US" dirty="0"/>
              <a:t> </a:t>
            </a:r>
            <a:r>
              <a:rPr lang="en-US" dirty="0" err="1"/>
              <a:t>uygun</a:t>
            </a:r>
            <a:r>
              <a:rPr lang="en-US" dirty="0"/>
              <a:t> </a:t>
            </a:r>
            <a:r>
              <a:rPr lang="en-US" dirty="0" err="1"/>
              <a:t>olanlar</a:t>
            </a:r>
            <a:r>
              <a:rPr lang="en-US" dirty="0"/>
              <a:t> </a:t>
            </a:r>
            <a:r>
              <a:rPr lang="en-US" dirty="0" err="1"/>
              <a:t>seçilmelidir</a:t>
            </a:r>
            <a:r>
              <a:rPr lang="en-US" dirty="0"/>
              <a:t>.</a:t>
            </a:r>
            <a:endParaRPr lang="en-TR" dirty="0"/>
          </a:p>
        </p:txBody>
      </p:sp>
    </p:spTree>
    <p:extLst>
      <p:ext uri="{BB962C8B-B14F-4D97-AF65-F5344CB8AC3E}">
        <p14:creationId xmlns:p14="http://schemas.microsoft.com/office/powerpoint/2010/main" val="426081616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253" name="Rectangle 10246">
            <a:extLst>
              <a:ext uri="{FF2B5EF4-FFF2-40B4-BE49-F238E27FC236}">
                <a16:creationId xmlns:a16="http://schemas.microsoft.com/office/drawing/2014/main" id="{84136905-015B-4510-B514-027CBA846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54" name="Rectangle 10248">
            <a:extLst>
              <a:ext uri="{FF2B5EF4-FFF2-40B4-BE49-F238E27FC236}">
                <a16:creationId xmlns:a16="http://schemas.microsoft.com/office/drawing/2014/main" id="{36CD0F97-2E5B-4E84-8544-EB24DED104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099048"/>
          </a:xfrm>
          <a:prstGeom prst="rect">
            <a:avLst/>
          </a:pr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255" name="Freeform: Shape 10250">
            <a:extLst>
              <a:ext uri="{FF2B5EF4-FFF2-40B4-BE49-F238E27FC236}">
                <a16:creationId xmlns:a16="http://schemas.microsoft.com/office/drawing/2014/main" id="{18E670AF-873F-44DB-9862-796E652EEC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1430001" cy="6175613"/>
          </a:xfrm>
          <a:custGeom>
            <a:avLst/>
            <a:gdLst>
              <a:gd name="connsiteX0" fmla="*/ 0 w 11430001"/>
              <a:gd name="connsiteY0" fmla="*/ 0 h 6175613"/>
              <a:gd name="connsiteX1" fmla="*/ 5638031 w 11430001"/>
              <a:gd name="connsiteY1" fmla="*/ 0 h 6175613"/>
              <a:gd name="connsiteX2" fmla="*/ 5638031 w 11430001"/>
              <a:gd name="connsiteY2" fmla="*/ 758954 h 6175613"/>
              <a:gd name="connsiteX3" fmla="*/ 11430001 w 11430001"/>
              <a:gd name="connsiteY3" fmla="*/ 758954 h 6175613"/>
              <a:gd name="connsiteX4" fmla="*/ 11430001 w 11430001"/>
              <a:gd name="connsiteY4" fmla="*/ 6175613 h 6175613"/>
              <a:gd name="connsiteX5" fmla="*/ 5638031 w 11430001"/>
              <a:gd name="connsiteY5" fmla="*/ 6175613 h 6175613"/>
              <a:gd name="connsiteX6" fmla="*/ 5240741 w 11430001"/>
              <a:gd name="connsiteY6" fmla="*/ 6175613 h 6175613"/>
              <a:gd name="connsiteX7" fmla="*/ 0 w 11430001"/>
              <a:gd name="connsiteY7" fmla="*/ 6175613 h 6175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430001" h="6175613">
                <a:moveTo>
                  <a:pt x="0" y="0"/>
                </a:moveTo>
                <a:lnTo>
                  <a:pt x="5638031" y="0"/>
                </a:lnTo>
                <a:lnTo>
                  <a:pt x="5638031" y="758954"/>
                </a:lnTo>
                <a:lnTo>
                  <a:pt x="11430001" y="758954"/>
                </a:lnTo>
                <a:lnTo>
                  <a:pt x="11430001" y="6175613"/>
                </a:lnTo>
                <a:lnTo>
                  <a:pt x="5638031" y="6175613"/>
                </a:lnTo>
                <a:lnTo>
                  <a:pt x="5240741" y="6175613"/>
                </a:lnTo>
                <a:lnTo>
                  <a:pt x="0" y="6175613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28B148-BEFE-1F20-04DE-0608AEA3A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58953"/>
            <a:ext cx="4089779" cy="2028388"/>
          </a:xfrm>
        </p:spPr>
        <p:txBody>
          <a:bodyPr anchor="ctr">
            <a:normAutofit/>
          </a:bodyPr>
          <a:lstStyle/>
          <a:p>
            <a:r>
              <a:rPr lang="en-US" sz="2800" dirty="0">
                <a:latin typeface="Arial Rounded MT Bold" panose="020F0704030504030204" pitchFamily="34" charset="77"/>
              </a:rPr>
              <a:t>SDLC </a:t>
            </a:r>
            <a:r>
              <a:rPr lang="en-US" sz="2800" dirty="0" err="1">
                <a:latin typeface="Arial Rounded MT Bold" panose="020F0704030504030204" pitchFamily="34" charset="77"/>
              </a:rPr>
              <a:t>Proje</a:t>
            </a:r>
            <a:r>
              <a:rPr lang="en-US" sz="2800" dirty="0">
                <a:latin typeface="Arial Rounded MT Bold" panose="020F0704030504030204" pitchFamily="34" charset="77"/>
              </a:rPr>
              <a:t> </a:t>
            </a:r>
            <a:r>
              <a:rPr lang="en-US" sz="2800" dirty="0" err="1">
                <a:latin typeface="Arial Rounded MT Bold" panose="020F0704030504030204" pitchFamily="34" charset="77"/>
              </a:rPr>
              <a:t>Örneği</a:t>
            </a:r>
            <a:endParaRPr lang="en-TR" sz="2800" dirty="0">
              <a:latin typeface="Arial Rounded MT Bold" panose="020F0704030504030204" pitchFamily="34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56A7DD-E731-CD2E-C5B2-E5E088627F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2893326"/>
            <a:ext cx="4089779" cy="3202674"/>
          </a:xfrm>
        </p:spPr>
        <p:txBody>
          <a:bodyPr anchor="t">
            <a:normAutofit/>
          </a:bodyPr>
          <a:lstStyle/>
          <a:p>
            <a:r>
              <a:rPr lang="en-US" dirty="0" err="1"/>
              <a:t>SDLC'nin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projede</a:t>
            </a:r>
            <a:r>
              <a:rPr lang="en-US" dirty="0"/>
              <a:t> </a:t>
            </a:r>
            <a:r>
              <a:rPr lang="en-US" dirty="0" err="1"/>
              <a:t>nasıl</a:t>
            </a:r>
            <a:r>
              <a:rPr lang="en-US" dirty="0"/>
              <a:t> </a:t>
            </a:r>
            <a:r>
              <a:rPr lang="en-US" dirty="0" err="1"/>
              <a:t>uygulandığını</a:t>
            </a:r>
            <a:r>
              <a:rPr lang="en-US" dirty="0"/>
              <a:t> </a:t>
            </a:r>
            <a:r>
              <a:rPr lang="en-US" dirty="0" err="1"/>
              <a:t>gösteren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örnek</a:t>
            </a:r>
            <a:endParaRPr lang="en-US" dirty="0"/>
          </a:p>
          <a:p>
            <a:r>
              <a:rPr lang="en-US" dirty="0" err="1"/>
              <a:t>Proje</a:t>
            </a:r>
            <a:r>
              <a:rPr lang="en-US" dirty="0"/>
              <a:t> </a:t>
            </a:r>
            <a:r>
              <a:rPr lang="en-US" dirty="0" err="1"/>
              <a:t>planlaması</a:t>
            </a:r>
            <a:r>
              <a:rPr lang="en-US" dirty="0"/>
              <a:t>, </a:t>
            </a:r>
            <a:r>
              <a:rPr lang="en-US" dirty="0" err="1"/>
              <a:t>uygulama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sonlandırma</a:t>
            </a:r>
            <a:r>
              <a:rPr lang="en-US" dirty="0"/>
              <a:t> </a:t>
            </a:r>
            <a:r>
              <a:rPr lang="en-US" dirty="0" err="1"/>
              <a:t>süreci</a:t>
            </a:r>
            <a:endParaRPr lang="en-US" dirty="0"/>
          </a:p>
        </p:txBody>
      </p:sp>
      <p:pic>
        <p:nvPicPr>
          <p:cNvPr id="10242" name="Picture 2" descr="Jira Scrum Boards | Atlassian">
            <a:extLst>
              <a:ext uri="{FF2B5EF4-FFF2-40B4-BE49-F238E27FC236}">
                <a16:creationId xmlns:a16="http://schemas.microsoft.com/office/drawing/2014/main" id="{403554DC-A2C5-DA32-F2CB-90793FFAB4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75202" y="1664913"/>
            <a:ext cx="6544209" cy="4024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862752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78790-449A-A46B-8E63-0F5CAFE7F2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latin typeface="Arial Rounded MT Bold" panose="020F0704030504030204" pitchFamily="34" charset="77"/>
              </a:rPr>
              <a:t>SDLC </a:t>
            </a:r>
            <a:r>
              <a:rPr lang="en-US" sz="2800" dirty="0" err="1">
                <a:latin typeface="Arial Rounded MT Bold" panose="020F0704030504030204" pitchFamily="34" charset="77"/>
              </a:rPr>
              <a:t>Proje</a:t>
            </a:r>
            <a:r>
              <a:rPr lang="en-US" sz="2800" dirty="0">
                <a:latin typeface="Arial Rounded MT Bold" panose="020F0704030504030204" pitchFamily="34" charset="77"/>
              </a:rPr>
              <a:t> </a:t>
            </a:r>
            <a:r>
              <a:rPr lang="en-US" sz="2800" dirty="0" err="1">
                <a:latin typeface="Arial Rounded MT Bold" panose="020F0704030504030204" pitchFamily="34" charset="77"/>
              </a:rPr>
              <a:t>Örneği</a:t>
            </a:r>
            <a:endParaRPr lang="en-TR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89E40E-29FC-B5DE-2B1A-7911AEE91C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r>
              <a:rPr lang="en-US" dirty="0" err="1"/>
              <a:t>Proje</a:t>
            </a:r>
            <a:r>
              <a:rPr lang="en-US" dirty="0"/>
              <a:t>: Bir e-</a:t>
            </a:r>
            <a:r>
              <a:rPr lang="en-US" dirty="0" err="1"/>
              <a:t>ticaret</a:t>
            </a:r>
            <a:r>
              <a:rPr lang="en-US" dirty="0"/>
              <a:t> web </a:t>
            </a:r>
            <a:r>
              <a:rPr lang="en-US" dirty="0" err="1"/>
              <a:t>sitesi</a:t>
            </a:r>
            <a:r>
              <a:rPr lang="en-US" dirty="0"/>
              <a:t> </a:t>
            </a:r>
            <a:r>
              <a:rPr lang="en-US" dirty="0" err="1"/>
              <a:t>geliştirmek</a:t>
            </a:r>
            <a:endParaRPr lang="en-US" dirty="0"/>
          </a:p>
          <a:p>
            <a:r>
              <a:rPr lang="en-US" dirty="0" err="1"/>
              <a:t>İhtiyaç</a:t>
            </a:r>
            <a:r>
              <a:rPr lang="en-US" dirty="0"/>
              <a:t> </a:t>
            </a:r>
            <a:r>
              <a:rPr lang="en-US" dirty="0" err="1"/>
              <a:t>Analizi</a:t>
            </a:r>
            <a:r>
              <a:rPr lang="en-US" dirty="0"/>
              <a:t>:</a:t>
            </a:r>
          </a:p>
          <a:p>
            <a:r>
              <a:rPr lang="en-US" dirty="0" err="1"/>
              <a:t>Müşteriyle</a:t>
            </a:r>
            <a:r>
              <a:rPr lang="en-US" dirty="0"/>
              <a:t> </a:t>
            </a:r>
            <a:r>
              <a:rPr lang="en-US" dirty="0" err="1"/>
              <a:t>toplantılar</a:t>
            </a:r>
            <a:r>
              <a:rPr lang="en-US" dirty="0"/>
              <a:t> </a:t>
            </a:r>
            <a:r>
              <a:rPr lang="en-US" dirty="0" err="1"/>
              <a:t>yapılır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iş</a:t>
            </a:r>
            <a:r>
              <a:rPr lang="en-US" dirty="0"/>
              <a:t> </a:t>
            </a:r>
            <a:r>
              <a:rPr lang="en-US" dirty="0" err="1"/>
              <a:t>gereksinimleri</a:t>
            </a:r>
            <a:r>
              <a:rPr lang="en-US" dirty="0"/>
              <a:t> </a:t>
            </a:r>
            <a:r>
              <a:rPr lang="en-US" dirty="0" err="1"/>
              <a:t>belirlenir</a:t>
            </a:r>
            <a:r>
              <a:rPr lang="en-US" dirty="0"/>
              <a:t>.</a:t>
            </a:r>
          </a:p>
          <a:p>
            <a:r>
              <a:rPr lang="en-US" dirty="0" err="1"/>
              <a:t>Kullanıcılar</a:t>
            </a:r>
            <a:r>
              <a:rPr lang="en-US" dirty="0"/>
              <a:t>, </a:t>
            </a:r>
            <a:r>
              <a:rPr lang="en-US" dirty="0" err="1"/>
              <a:t>ürünleri</a:t>
            </a:r>
            <a:r>
              <a:rPr lang="en-US" dirty="0"/>
              <a:t> </a:t>
            </a:r>
            <a:r>
              <a:rPr lang="en-US" dirty="0" err="1"/>
              <a:t>arama</a:t>
            </a:r>
            <a:r>
              <a:rPr lang="en-US" dirty="0"/>
              <a:t>, </a:t>
            </a:r>
            <a:r>
              <a:rPr lang="en-US" dirty="0" err="1"/>
              <a:t>sepete</a:t>
            </a:r>
            <a:r>
              <a:rPr lang="en-US" dirty="0"/>
              <a:t> </a:t>
            </a:r>
            <a:r>
              <a:rPr lang="en-US" dirty="0" err="1"/>
              <a:t>ekleme</a:t>
            </a:r>
            <a:r>
              <a:rPr lang="en-US" dirty="0"/>
              <a:t>, </a:t>
            </a:r>
            <a:r>
              <a:rPr lang="en-US" dirty="0" err="1"/>
              <a:t>ödeme</a:t>
            </a:r>
            <a:r>
              <a:rPr lang="en-US" dirty="0"/>
              <a:t> </a:t>
            </a:r>
            <a:r>
              <a:rPr lang="en-US" dirty="0" err="1"/>
              <a:t>yapma</a:t>
            </a:r>
            <a:r>
              <a:rPr lang="en-US" dirty="0"/>
              <a:t> </a:t>
            </a:r>
            <a:r>
              <a:rPr lang="en-US" dirty="0" err="1"/>
              <a:t>gibi</a:t>
            </a:r>
            <a:r>
              <a:rPr lang="en-US" dirty="0"/>
              <a:t> </a:t>
            </a:r>
            <a:r>
              <a:rPr lang="en-US" dirty="0" err="1"/>
              <a:t>temel</a:t>
            </a:r>
            <a:r>
              <a:rPr lang="en-US" dirty="0"/>
              <a:t> </a:t>
            </a:r>
            <a:r>
              <a:rPr lang="en-US" dirty="0" err="1"/>
              <a:t>özelliklerin</a:t>
            </a:r>
            <a:r>
              <a:rPr lang="en-US" dirty="0"/>
              <a:t> </a:t>
            </a:r>
            <a:r>
              <a:rPr lang="en-US" dirty="0" err="1"/>
              <a:t>yanı</a:t>
            </a:r>
            <a:r>
              <a:rPr lang="en-US" dirty="0"/>
              <a:t> </a:t>
            </a:r>
            <a:r>
              <a:rPr lang="en-US" dirty="0" err="1"/>
              <a:t>sıra</a:t>
            </a:r>
            <a:r>
              <a:rPr lang="en-US" dirty="0"/>
              <a:t> </a:t>
            </a:r>
            <a:r>
              <a:rPr lang="en-US" dirty="0" err="1"/>
              <a:t>kullanıcı</a:t>
            </a:r>
            <a:r>
              <a:rPr lang="en-US" dirty="0"/>
              <a:t> </a:t>
            </a:r>
            <a:r>
              <a:rPr lang="en-US" dirty="0" err="1"/>
              <a:t>arayüzü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performans</a:t>
            </a:r>
            <a:r>
              <a:rPr lang="en-US" dirty="0"/>
              <a:t> </a:t>
            </a:r>
            <a:r>
              <a:rPr lang="en-US" dirty="0" err="1"/>
              <a:t>gibi</a:t>
            </a:r>
            <a:r>
              <a:rPr lang="en-US" dirty="0"/>
              <a:t> </a:t>
            </a:r>
            <a:r>
              <a:rPr lang="en-US" dirty="0" err="1"/>
              <a:t>gereksinimleri</a:t>
            </a:r>
            <a:r>
              <a:rPr lang="en-US" dirty="0"/>
              <a:t> </a:t>
            </a:r>
            <a:r>
              <a:rPr lang="en-US" dirty="0" err="1"/>
              <a:t>belirtir</a:t>
            </a:r>
            <a:r>
              <a:rPr lang="en-US" dirty="0"/>
              <a:t>.</a:t>
            </a:r>
          </a:p>
          <a:p>
            <a:r>
              <a:rPr lang="en-US" dirty="0" err="1"/>
              <a:t>İhtiyaçlar</a:t>
            </a:r>
            <a:r>
              <a:rPr lang="en-US" dirty="0"/>
              <a:t> </a:t>
            </a:r>
            <a:r>
              <a:rPr lang="en-US" dirty="0" err="1"/>
              <a:t>belgelenir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onaylanır</a:t>
            </a:r>
            <a:r>
              <a:rPr lang="en-US" dirty="0"/>
              <a:t>.</a:t>
            </a:r>
          </a:p>
          <a:p>
            <a:r>
              <a:rPr lang="en-US" dirty="0" err="1"/>
              <a:t>Tasarım</a:t>
            </a:r>
            <a:r>
              <a:rPr lang="en-US" dirty="0"/>
              <a:t>:</a:t>
            </a:r>
          </a:p>
          <a:p>
            <a:r>
              <a:rPr lang="en-US" dirty="0" err="1"/>
              <a:t>Temel</a:t>
            </a:r>
            <a:r>
              <a:rPr lang="en-US" dirty="0"/>
              <a:t> site </a:t>
            </a:r>
            <a:r>
              <a:rPr lang="en-US" dirty="0" err="1"/>
              <a:t>yapısı</a:t>
            </a:r>
            <a:r>
              <a:rPr lang="en-US" dirty="0"/>
              <a:t>, </a:t>
            </a:r>
            <a:r>
              <a:rPr lang="en-US" dirty="0" err="1"/>
              <a:t>kullanıcı</a:t>
            </a:r>
            <a:r>
              <a:rPr lang="en-US" dirty="0"/>
              <a:t> </a:t>
            </a:r>
            <a:r>
              <a:rPr lang="en-US" dirty="0" err="1"/>
              <a:t>arayüzü</a:t>
            </a:r>
            <a:r>
              <a:rPr lang="en-US" dirty="0"/>
              <a:t> </a:t>
            </a:r>
            <a:r>
              <a:rPr lang="en-US" dirty="0" err="1"/>
              <a:t>tasarımı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veritabanı</a:t>
            </a:r>
            <a:r>
              <a:rPr lang="en-US" dirty="0"/>
              <a:t> </a:t>
            </a:r>
            <a:r>
              <a:rPr lang="en-US" dirty="0" err="1"/>
              <a:t>şeması</a:t>
            </a:r>
            <a:r>
              <a:rPr lang="en-US" dirty="0"/>
              <a:t> </a:t>
            </a:r>
            <a:r>
              <a:rPr lang="en-US" dirty="0" err="1"/>
              <a:t>oluşturulur</a:t>
            </a:r>
            <a:r>
              <a:rPr lang="en-US" dirty="0"/>
              <a:t>.</a:t>
            </a:r>
          </a:p>
          <a:p>
            <a:r>
              <a:rPr lang="en-US" dirty="0" err="1"/>
              <a:t>Tasarım</a:t>
            </a:r>
            <a:r>
              <a:rPr lang="en-US" dirty="0"/>
              <a:t> </a:t>
            </a:r>
            <a:r>
              <a:rPr lang="en-US" dirty="0" err="1"/>
              <a:t>belgelenir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onaylanır</a:t>
            </a:r>
            <a:r>
              <a:rPr lang="en-US" dirty="0"/>
              <a:t>.</a:t>
            </a:r>
          </a:p>
          <a:p>
            <a:r>
              <a:rPr lang="en-US" dirty="0" err="1"/>
              <a:t>Geliştirme</a:t>
            </a:r>
            <a:r>
              <a:rPr lang="en-US" dirty="0"/>
              <a:t>:</a:t>
            </a:r>
          </a:p>
          <a:p>
            <a:r>
              <a:rPr lang="en-US" dirty="0"/>
              <a:t>Web </a:t>
            </a:r>
            <a:r>
              <a:rPr lang="en-US" dirty="0" err="1"/>
              <a:t>sitesi</a:t>
            </a:r>
            <a:r>
              <a:rPr lang="en-US" dirty="0"/>
              <a:t> </a:t>
            </a:r>
            <a:r>
              <a:rPr lang="en-US" dirty="0" err="1"/>
              <a:t>için</a:t>
            </a:r>
            <a:r>
              <a:rPr lang="en-US" dirty="0"/>
              <a:t> </a:t>
            </a:r>
            <a:r>
              <a:rPr lang="en-US" dirty="0" err="1"/>
              <a:t>gerekli</a:t>
            </a:r>
            <a:r>
              <a:rPr lang="en-US" dirty="0"/>
              <a:t> </a:t>
            </a:r>
            <a:r>
              <a:rPr lang="en-US" dirty="0" err="1"/>
              <a:t>yazılım</a:t>
            </a:r>
            <a:r>
              <a:rPr lang="en-US" dirty="0"/>
              <a:t> </a:t>
            </a:r>
            <a:r>
              <a:rPr lang="en-US" dirty="0" err="1"/>
              <a:t>bileşenleri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modüller</a:t>
            </a:r>
            <a:r>
              <a:rPr lang="en-US" dirty="0"/>
              <a:t> </a:t>
            </a:r>
            <a:r>
              <a:rPr lang="en-US" dirty="0" err="1"/>
              <a:t>kodlanır</a:t>
            </a:r>
            <a:r>
              <a:rPr lang="en-US" dirty="0"/>
              <a:t>.</a:t>
            </a:r>
          </a:p>
          <a:p>
            <a:r>
              <a:rPr lang="en-US" dirty="0"/>
              <a:t>Her </a:t>
            </a:r>
            <a:r>
              <a:rPr lang="en-US" dirty="0" err="1"/>
              <a:t>bileşen</a:t>
            </a:r>
            <a:r>
              <a:rPr lang="en-US" dirty="0"/>
              <a:t> </a:t>
            </a:r>
            <a:r>
              <a:rPr lang="en-US" dirty="0" err="1"/>
              <a:t>ayrı</a:t>
            </a:r>
            <a:r>
              <a:rPr lang="en-US" dirty="0"/>
              <a:t> </a:t>
            </a:r>
            <a:r>
              <a:rPr lang="en-US" dirty="0" err="1"/>
              <a:t>ayrı</a:t>
            </a:r>
            <a:r>
              <a:rPr lang="en-US" dirty="0"/>
              <a:t> test </a:t>
            </a:r>
            <a:r>
              <a:rPr lang="en-US" dirty="0" err="1"/>
              <a:t>edilir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hatalar</a:t>
            </a:r>
            <a:r>
              <a:rPr lang="en-US" dirty="0"/>
              <a:t> </a:t>
            </a:r>
            <a:r>
              <a:rPr lang="en-US" dirty="0" err="1"/>
              <a:t>düzeltilir</a:t>
            </a:r>
            <a:r>
              <a:rPr lang="en-US" dirty="0"/>
              <a:t>.</a:t>
            </a:r>
          </a:p>
          <a:p>
            <a:r>
              <a:rPr lang="en-US" dirty="0" err="1"/>
              <a:t>Kodlamalar</a:t>
            </a:r>
            <a:r>
              <a:rPr lang="en-US" dirty="0"/>
              <a:t> </a:t>
            </a:r>
            <a:r>
              <a:rPr lang="en-US" dirty="0" err="1"/>
              <a:t>tamamlandığında</a:t>
            </a:r>
            <a:r>
              <a:rPr lang="en-US" dirty="0"/>
              <a:t> </a:t>
            </a:r>
            <a:r>
              <a:rPr lang="en-US" dirty="0" err="1"/>
              <a:t>bileşenler</a:t>
            </a:r>
            <a:r>
              <a:rPr lang="en-US" dirty="0"/>
              <a:t> </a:t>
            </a:r>
            <a:r>
              <a:rPr lang="en-US" dirty="0" err="1"/>
              <a:t>birleştirilir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entegrasyon</a:t>
            </a:r>
            <a:r>
              <a:rPr lang="en-US" dirty="0"/>
              <a:t> </a:t>
            </a:r>
            <a:r>
              <a:rPr lang="en-US" dirty="0" err="1"/>
              <a:t>testleri</a:t>
            </a:r>
            <a:r>
              <a:rPr lang="en-US" dirty="0"/>
              <a:t> </a:t>
            </a:r>
            <a:r>
              <a:rPr lang="en-US" dirty="0" err="1"/>
              <a:t>yapılır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7386111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7BDF7A-CC14-4AF0-BEEF-7BBEEE4E3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latin typeface="Arial Rounded MT Bold" panose="020F0704030504030204" pitchFamily="34" charset="77"/>
              </a:rPr>
              <a:t>SDLC </a:t>
            </a:r>
            <a:r>
              <a:rPr lang="en-US" sz="2800" dirty="0" err="1">
                <a:latin typeface="Arial Rounded MT Bold" panose="020F0704030504030204" pitchFamily="34" charset="77"/>
              </a:rPr>
              <a:t>Proje</a:t>
            </a:r>
            <a:r>
              <a:rPr lang="en-US" sz="2800" dirty="0">
                <a:latin typeface="Arial Rounded MT Bold" panose="020F0704030504030204" pitchFamily="34" charset="77"/>
              </a:rPr>
              <a:t> </a:t>
            </a:r>
            <a:r>
              <a:rPr lang="en-US" sz="2800" dirty="0" err="1">
                <a:latin typeface="Arial Rounded MT Bold" panose="020F0704030504030204" pitchFamily="34" charset="77"/>
              </a:rPr>
              <a:t>Örneği</a:t>
            </a:r>
            <a:endParaRPr lang="en-TR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FBB946-05C9-675E-AFDA-15640041CB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/>
              <a:t>Test:</a:t>
            </a:r>
          </a:p>
          <a:p>
            <a:r>
              <a:rPr lang="en-US" dirty="0"/>
              <a:t>Web </a:t>
            </a:r>
            <a:r>
              <a:rPr lang="en-US" dirty="0" err="1"/>
              <a:t>sitesinin</a:t>
            </a:r>
            <a:r>
              <a:rPr lang="en-US" dirty="0"/>
              <a:t> </a:t>
            </a:r>
            <a:r>
              <a:rPr lang="en-US" dirty="0" err="1"/>
              <a:t>farklı</a:t>
            </a:r>
            <a:r>
              <a:rPr lang="en-US" dirty="0"/>
              <a:t> </a:t>
            </a:r>
            <a:r>
              <a:rPr lang="en-US" dirty="0" err="1"/>
              <a:t>bileşenleri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özellikleri</a:t>
            </a:r>
            <a:r>
              <a:rPr lang="en-US" dirty="0"/>
              <a:t> test </a:t>
            </a:r>
            <a:r>
              <a:rPr lang="en-US" dirty="0" err="1"/>
              <a:t>edilir</a:t>
            </a:r>
            <a:r>
              <a:rPr lang="en-US" dirty="0"/>
              <a:t>.</a:t>
            </a:r>
          </a:p>
          <a:p>
            <a:r>
              <a:rPr lang="en-US" dirty="0" err="1"/>
              <a:t>Birim</a:t>
            </a:r>
            <a:r>
              <a:rPr lang="en-US" dirty="0"/>
              <a:t> </a:t>
            </a:r>
            <a:r>
              <a:rPr lang="en-US" dirty="0" err="1"/>
              <a:t>testleri</a:t>
            </a:r>
            <a:r>
              <a:rPr lang="en-US" dirty="0"/>
              <a:t>, </a:t>
            </a:r>
            <a:r>
              <a:rPr lang="en-US" dirty="0" err="1"/>
              <a:t>entegrasyon</a:t>
            </a:r>
            <a:r>
              <a:rPr lang="en-US" dirty="0"/>
              <a:t> </a:t>
            </a:r>
            <a:r>
              <a:rPr lang="en-US" dirty="0" err="1"/>
              <a:t>testleri</a:t>
            </a:r>
            <a:r>
              <a:rPr lang="en-US" dirty="0"/>
              <a:t>, </a:t>
            </a:r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testleri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kabul</a:t>
            </a:r>
            <a:r>
              <a:rPr lang="en-US" dirty="0"/>
              <a:t> </a:t>
            </a:r>
            <a:r>
              <a:rPr lang="en-US" dirty="0" err="1"/>
              <a:t>testleri</a:t>
            </a:r>
            <a:r>
              <a:rPr lang="en-US" dirty="0"/>
              <a:t> </a:t>
            </a:r>
            <a:r>
              <a:rPr lang="en-US" dirty="0" err="1"/>
              <a:t>gerçekleştirilir</a:t>
            </a:r>
            <a:r>
              <a:rPr lang="en-US" dirty="0"/>
              <a:t>.</a:t>
            </a:r>
          </a:p>
          <a:p>
            <a:r>
              <a:rPr lang="en-US" dirty="0" err="1"/>
              <a:t>Hatalar</a:t>
            </a:r>
            <a:r>
              <a:rPr lang="en-US" dirty="0"/>
              <a:t> </a:t>
            </a:r>
            <a:r>
              <a:rPr lang="en-US" dirty="0" err="1"/>
              <a:t>tespit</a:t>
            </a:r>
            <a:r>
              <a:rPr lang="en-US" dirty="0"/>
              <a:t> </a:t>
            </a:r>
            <a:r>
              <a:rPr lang="en-US" dirty="0" err="1"/>
              <a:t>edilir</a:t>
            </a:r>
            <a:r>
              <a:rPr lang="en-US" dirty="0"/>
              <a:t>, </a:t>
            </a:r>
            <a:r>
              <a:rPr lang="en-US" dirty="0" err="1"/>
              <a:t>düzeltilir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tekrar</a:t>
            </a:r>
            <a:r>
              <a:rPr lang="en-US" dirty="0"/>
              <a:t> test </a:t>
            </a:r>
            <a:r>
              <a:rPr lang="en-US" dirty="0" err="1"/>
              <a:t>edilir</a:t>
            </a:r>
            <a:r>
              <a:rPr lang="en-US" dirty="0"/>
              <a:t>.</a:t>
            </a:r>
          </a:p>
          <a:p>
            <a:r>
              <a:rPr lang="en-US" dirty="0" err="1"/>
              <a:t>Dağıtım</a:t>
            </a:r>
            <a:r>
              <a:rPr lang="en-US" dirty="0"/>
              <a:t>:</a:t>
            </a:r>
          </a:p>
          <a:p>
            <a:r>
              <a:rPr lang="en-US" dirty="0"/>
              <a:t>Web </a:t>
            </a:r>
            <a:r>
              <a:rPr lang="en-US" dirty="0" err="1"/>
              <a:t>sitesi</a:t>
            </a:r>
            <a:r>
              <a:rPr lang="en-US" dirty="0"/>
              <a:t> </a:t>
            </a:r>
            <a:r>
              <a:rPr lang="en-US" dirty="0" err="1"/>
              <a:t>canlı</a:t>
            </a:r>
            <a:r>
              <a:rPr lang="en-US" dirty="0"/>
              <a:t> </a:t>
            </a:r>
            <a:r>
              <a:rPr lang="en-US" dirty="0" err="1"/>
              <a:t>ortama</a:t>
            </a:r>
            <a:r>
              <a:rPr lang="en-US" dirty="0"/>
              <a:t> </a:t>
            </a:r>
            <a:r>
              <a:rPr lang="en-US" dirty="0" err="1"/>
              <a:t>yayınlanır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kullanıcılar</a:t>
            </a:r>
            <a:r>
              <a:rPr lang="en-US" dirty="0"/>
              <a:t> </a:t>
            </a:r>
            <a:r>
              <a:rPr lang="en-US" dirty="0" err="1"/>
              <a:t>tarafından</a:t>
            </a:r>
            <a:r>
              <a:rPr lang="en-US" dirty="0"/>
              <a:t> </a:t>
            </a:r>
            <a:r>
              <a:rPr lang="en-US" dirty="0" err="1"/>
              <a:t>erişilebilir</a:t>
            </a:r>
            <a:r>
              <a:rPr lang="en-US" dirty="0"/>
              <a:t> hale </a:t>
            </a:r>
            <a:r>
              <a:rPr lang="en-US" dirty="0" err="1"/>
              <a:t>gelir</a:t>
            </a:r>
            <a:r>
              <a:rPr lang="en-US" dirty="0"/>
              <a:t>.</a:t>
            </a:r>
          </a:p>
          <a:p>
            <a:r>
              <a:rPr lang="en-US" dirty="0" err="1"/>
              <a:t>Sunucu</a:t>
            </a:r>
            <a:r>
              <a:rPr lang="en-US" dirty="0"/>
              <a:t> </a:t>
            </a:r>
            <a:r>
              <a:rPr lang="en-US" dirty="0" err="1"/>
              <a:t>konfigürasyonu</a:t>
            </a:r>
            <a:r>
              <a:rPr lang="en-US" dirty="0"/>
              <a:t>, </a:t>
            </a:r>
            <a:r>
              <a:rPr lang="en-US" dirty="0" err="1"/>
              <a:t>veritabanı</a:t>
            </a:r>
            <a:r>
              <a:rPr lang="en-US" dirty="0"/>
              <a:t> </a:t>
            </a:r>
            <a:r>
              <a:rPr lang="en-US" dirty="0" err="1"/>
              <a:t>kurulumu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siteyi</a:t>
            </a:r>
            <a:r>
              <a:rPr lang="en-US" dirty="0"/>
              <a:t> </a:t>
            </a:r>
            <a:r>
              <a:rPr lang="en-US" dirty="0" err="1"/>
              <a:t>kullanıma</a:t>
            </a:r>
            <a:r>
              <a:rPr lang="en-US" dirty="0"/>
              <a:t> </a:t>
            </a:r>
            <a:r>
              <a:rPr lang="en-US" dirty="0" err="1"/>
              <a:t>hazır</a:t>
            </a:r>
            <a:r>
              <a:rPr lang="en-US" dirty="0"/>
              <a:t> hale </a:t>
            </a:r>
            <a:r>
              <a:rPr lang="en-US" dirty="0" err="1"/>
              <a:t>getirme</a:t>
            </a:r>
            <a:r>
              <a:rPr lang="en-US" dirty="0"/>
              <a:t> </a:t>
            </a:r>
            <a:r>
              <a:rPr lang="en-US" dirty="0" err="1"/>
              <a:t>süreçleri</a:t>
            </a:r>
            <a:r>
              <a:rPr lang="en-US" dirty="0"/>
              <a:t> </a:t>
            </a:r>
            <a:r>
              <a:rPr lang="en-US" dirty="0" err="1"/>
              <a:t>tamamlanır</a:t>
            </a:r>
            <a:r>
              <a:rPr lang="en-US" dirty="0"/>
              <a:t>.</a:t>
            </a:r>
          </a:p>
          <a:p>
            <a:r>
              <a:rPr lang="en-US" dirty="0" err="1"/>
              <a:t>Bakım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Destek</a:t>
            </a:r>
            <a:r>
              <a:rPr lang="en-US" dirty="0"/>
              <a:t>:</a:t>
            </a:r>
          </a:p>
          <a:p>
            <a:r>
              <a:rPr lang="en-US" dirty="0" err="1"/>
              <a:t>Canlı</a:t>
            </a:r>
            <a:r>
              <a:rPr lang="en-US" dirty="0"/>
              <a:t> </a:t>
            </a:r>
            <a:r>
              <a:rPr lang="en-US" dirty="0" err="1"/>
              <a:t>ortamda</a:t>
            </a:r>
            <a:r>
              <a:rPr lang="en-US" dirty="0"/>
              <a:t>, </a:t>
            </a:r>
            <a:r>
              <a:rPr lang="en-US" dirty="0" err="1"/>
              <a:t>kullanıcı</a:t>
            </a:r>
            <a:r>
              <a:rPr lang="en-US" dirty="0"/>
              <a:t> </a:t>
            </a:r>
            <a:r>
              <a:rPr lang="en-US" dirty="0" err="1"/>
              <a:t>geri</a:t>
            </a:r>
            <a:r>
              <a:rPr lang="en-US" dirty="0"/>
              <a:t> </a:t>
            </a:r>
            <a:r>
              <a:rPr lang="en-US" dirty="0" err="1"/>
              <a:t>bildirimleri</a:t>
            </a:r>
            <a:r>
              <a:rPr lang="en-US" dirty="0"/>
              <a:t>, </a:t>
            </a:r>
            <a:r>
              <a:rPr lang="en-US" dirty="0" err="1"/>
              <a:t>hatalar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yeni </a:t>
            </a:r>
            <a:r>
              <a:rPr lang="en-US" dirty="0" err="1"/>
              <a:t>gereksinimler</a:t>
            </a:r>
            <a:r>
              <a:rPr lang="en-US" dirty="0"/>
              <a:t> </a:t>
            </a:r>
            <a:r>
              <a:rPr lang="en-US" dirty="0" err="1"/>
              <a:t>takip</a:t>
            </a:r>
            <a:r>
              <a:rPr lang="en-US" dirty="0"/>
              <a:t> </a:t>
            </a:r>
            <a:r>
              <a:rPr lang="en-US" dirty="0" err="1"/>
              <a:t>edilir</a:t>
            </a:r>
            <a:r>
              <a:rPr lang="en-US" dirty="0"/>
              <a:t>.</a:t>
            </a:r>
          </a:p>
          <a:p>
            <a:r>
              <a:rPr lang="en-US" dirty="0" err="1"/>
              <a:t>Güncellemeler</a:t>
            </a:r>
            <a:r>
              <a:rPr lang="en-US" dirty="0"/>
              <a:t>, </a:t>
            </a:r>
            <a:r>
              <a:rPr lang="en-US" dirty="0" err="1"/>
              <a:t>iyileştirmeler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düzeltmeler</a:t>
            </a:r>
            <a:r>
              <a:rPr lang="en-US" dirty="0"/>
              <a:t> </a:t>
            </a:r>
            <a:r>
              <a:rPr lang="en-US" dirty="0" err="1"/>
              <a:t>yapılır</a:t>
            </a:r>
            <a:r>
              <a:rPr lang="en-US" dirty="0"/>
              <a:t>.</a:t>
            </a:r>
          </a:p>
          <a:p>
            <a:endParaRPr lang="en-US" dirty="0"/>
          </a:p>
          <a:p>
            <a:endParaRPr lang="en-TR" dirty="0"/>
          </a:p>
        </p:txBody>
      </p:sp>
    </p:spTree>
    <p:extLst>
      <p:ext uri="{BB962C8B-B14F-4D97-AF65-F5344CB8AC3E}">
        <p14:creationId xmlns:p14="http://schemas.microsoft.com/office/powerpoint/2010/main" val="84719014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C018D-6E48-1014-2545-B2CC31073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latin typeface="Arial Rounded MT Bold" panose="020F0704030504030204" pitchFamily="34" charset="77"/>
              </a:rPr>
              <a:t>SDLC </a:t>
            </a:r>
            <a:r>
              <a:rPr lang="en-US" sz="2800" dirty="0" err="1">
                <a:latin typeface="Arial Rounded MT Bold" panose="020F0704030504030204" pitchFamily="34" charset="77"/>
              </a:rPr>
              <a:t>Proje</a:t>
            </a:r>
            <a:r>
              <a:rPr lang="en-US" sz="2800" dirty="0">
                <a:latin typeface="Arial Rounded MT Bold" panose="020F0704030504030204" pitchFamily="34" charset="77"/>
              </a:rPr>
              <a:t> </a:t>
            </a:r>
            <a:r>
              <a:rPr lang="en-US" sz="2800" dirty="0" err="1">
                <a:latin typeface="Arial Rounded MT Bold" panose="020F0704030504030204" pitchFamily="34" charset="77"/>
              </a:rPr>
              <a:t>Örneği</a:t>
            </a:r>
            <a:endParaRPr lang="en-TR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6B5EE5-946A-810B-F0EE-62744219C8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err="1"/>
              <a:t>İhtiyaç</a:t>
            </a:r>
            <a:r>
              <a:rPr lang="en-US" dirty="0"/>
              <a:t> </a:t>
            </a:r>
            <a:r>
              <a:rPr lang="en-US" dirty="0" err="1"/>
              <a:t>Analizi</a:t>
            </a:r>
            <a:r>
              <a:rPr lang="en-US" dirty="0"/>
              <a:t>:</a:t>
            </a:r>
          </a:p>
          <a:p>
            <a:r>
              <a:rPr lang="en-US" dirty="0" err="1"/>
              <a:t>İş</a:t>
            </a:r>
            <a:r>
              <a:rPr lang="en-US" dirty="0"/>
              <a:t> </a:t>
            </a:r>
            <a:r>
              <a:rPr lang="en-US" dirty="0" err="1"/>
              <a:t>Analisti</a:t>
            </a:r>
            <a:r>
              <a:rPr lang="en-US" dirty="0"/>
              <a:t>: </a:t>
            </a:r>
            <a:r>
              <a:rPr lang="en-US" dirty="0" err="1"/>
              <a:t>Müşteriyle</a:t>
            </a:r>
            <a:r>
              <a:rPr lang="en-US" dirty="0"/>
              <a:t> </a:t>
            </a:r>
            <a:r>
              <a:rPr lang="en-US" dirty="0" err="1"/>
              <a:t>toplantılar</a:t>
            </a:r>
            <a:r>
              <a:rPr lang="en-US" dirty="0"/>
              <a:t> </a:t>
            </a:r>
            <a:r>
              <a:rPr lang="en-US" dirty="0" err="1"/>
              <a:t>yapar</a:t>
            </a:r>
            <a:r>
              <a:rPr lang="en-US" dirty="0"/>
              <a:t>, </a:t>
            </a:r>
            <a:r>
              <a:rPr lang="en-US" dirty="0" err="1"/>
              <a:t>iş</a:t>
            </a:r>
            <a:r>
              <a:rPr lang="en-US" dirty="0"/>
              <a:t> </a:t>
            </a:r>
            <a:r>
              <a:rPr lang="en-US" dirty="0" err="1"/>
              <a:t>gereksinimlerini</a:t>
            </a:r>
            <a:r>
              <a:rPr lang="en-US" dirty="0"/>
              <a:t> </a:t>
            </a:r>
            <a:r>
              <a:rPr lang="en-US" dirty="0" err="1"/>
              <a:t>belirler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belgeler</a:t>
            </a:r>
            <a:r>
              <a:rPr lang="en-US" dirty="0"/>
              <a:t>.</a:t>
            </a:r>
          </a:p>
          <a:p>
            <a:r>
              <a:rPr lang="en-US" dirty="0" err="1"/>
              <a:t>Müşteri</a:t>
            </a:r>
            <a:r>
              <a:rPr lang="en-US" dirty="0"/>
              <a:t>/Stakeholder: </a:t>
            </a:r>
            <a:r>
              <a:rPr lang="en-US" dirty="0" err="1"/>
              <a:t>İhtiyaçları</a:t>
            </a:r>
            <a:r>
              <a:rPr lang="en-US" dirty="0"/>
              <a:t> </a:t>
            </a:r>
            <a:r>
              <a:rPr lang="en-US" dirty="0" err="1"/>
              <a:t>ifade</a:t>
            </a:r>
            <a:r>
              <a:rPr lang="en-US" dirty="0"/>
              <a:t> </a:t>
            </a:r>
            <a:r>
              <a:rPr lang="en-US" dirty="0" err="1"/>
              <a:t>eder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onay</a:t>
            </a:r>
            <a:r>
              <a:rPr lang="en-US" dirty="0"/>
              <a:t> </a:t>
            </a:r>
            <a:r>
              <a:rPr lang="en-US" dirty="0" err="1"/>
              <a:t>verir</a:t>
            </a:r>
            <a:r>
              <a:rPr lang="en-US" dirty="0"/>
              <a:t>.</a:t>
            </a:r>
          </a:p>
          <a:p>
            <a:r>
              <a:rPr lang="en-US" dirty="0" err="1"/>
              <a:t>Tasarım</a:t>
            </a:r>
            <a:r>
              <a:rPr lang="en-US" dirty="0"/>
              <a:t>:</a:t>
            </a:r>
          </a:p>
          <a:p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Mühendisi</a:t>
            </a:r>
            <a:r>
              <a:rPr lang="en-US" dirty="0"/>
              <a:t>/</a:t>
            </a:r>
            <a:r>
              <a:rPr lang="en-US" dirty="0" err="1"/>
              <a:t>Mimar</a:t>
            </a:r>
            <a:r>
              <a:rPr lang="en-US" dirty="0"/>
              <a:t>: Web </a:t>
            </a:r>
            <a:r>
              <a:rPr lang="en-US" dirty="0" err="1"/>
              <a:t>sitesinin</a:t>
            </a:r>
            <a:r>
              <a:rPr lang="en-US" dirty="0"/>
              <a:t> </a:t>
            </a:r>
            <a:r>
              <a:rPr lang="en-US" dirty="0" err="1"/>
              <a:t>genel</a:t>
            </a:r>
            <a:r>
              <a:rPr lang="en-US" dirty="0"/>
              <a:t> </a:t>
            </a:r>
            <a:r>
              <a:rPr lang="en-US" dirty="0" err="1"/>
              <a:t>yapısını</a:t>
            </a:r>
            <a:r>
              <a:rPr lang="en-US" dirty="0"/>
              <a:t>, </a:t>
            </a:r>
            <a:r>
              <a:rPr lang="en-US" dirty="0" err="1"/>
              <a:t>veritabanı</a:t>
            </a:r>
            <a:r>
              <a:rPr lang="en-US" dirty="0"/>
              <a:t> </a:t>
            </a:r>
            <a:r>
              <a:rPr lang="en-US" dirty="0" err="1"/>
              <a:t>şemasını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teknik</a:t>
            </a:r>
            <a:r>
              <a:rPr lang="en-US" dirty="0"/>
              <a:t> </a:t>
            </a:r>
            <a:r>
              <a:rPr lang="en-US" dirty="0" err="1"/>
              <a:t>tasarımı</a:t>
            </a:r>
            <a:r>
              <a:rPr lang="en-US" dirty="0"/>
              <a:t> </a:t>
            </a:r>
            <a:r>
              <a:rPr lang="en-US" dirty="0" err="1"/>
              <a:t>oluşturur</a:t>
            </a:r>
            <a:r>
              <a:rPr lang="en-US" dirty="0"/>
              <a:t>.</a:t>
            </a:r>
          </a:p>
          <a:p>
            <a:r>
              <a:rPr lang="en-US" dirty="0" err="1"/>
              <a:t>Kullanıcı</a:t>
            </a:r>
            <a:r>
              <a:rPr lang="en-US" dirty="0"/>
              <a:t> </a:t>
            </a:r>
            <a:r>
              <a:rPr lang="en-US" dirty="0" err="1"/>
              <a:t>Arayüzü</a:t>
            </a:r>
            <a:r>
              <a:rPr lang="en-US" dirty="0"/>
              <a:t> </a:t>
            </a:r>
            <a:r>
              <a:rPr lang="en-US" dirty="0" err="1"/>
              <a:t>Tasarımcısı</a:t>
            </a:r>
            <a:r>
              <a:rPr lang="en-US" dirty="0"/>
              <a:t>: </a:t>
            </a:r>
            <a:r>
              <a:rPr lang="en-US" dirty="0" err="1"/>
              <a:t>Kullanıcı</a:t>
            </a:r>
            <a:r>
              <a:rPr lang="en-US" dirty="0"/>
              <a:t> </a:t>
            </a:r>
            <a:r>
              <a:rPr lang="en-US" dirty="0" err="1"/>
              <a:t>arayüzünü</a:t>
            </a:r>
            <a:r>
              <a:rPr lang="en-US" dirty="0"/>
              <a:t> </a:t>
            </a:r>
            <a:r>
              <a:rPr lang="en-US" dirty="0" err="1"/>
              <a:t>tasarlar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kullanılabilirlik</a:t>
            </a:r>
            <a:r>
              <a:rPr lang="en-US" dirty="0"/>
              <a:t> </a:t>
            </a:r>
            <a:r>
              <a:rPr lang="en-US" dirty="0" err="1"/>
              <a:t>açısından</a:t>
            </a:r>
            <a:r>
              <a:rPr lang="en-US" dirty="0"/>
              <a:t> </a:t>
            </a:r>
            <a:r>
              <a:rPr lang="en-US" dirty="0" err="1"/>
              <a:t>değerlendirir</a:t>
            </a:r>
            <a:r>
              <a:rPr lang="en-US" dirty="0"/>
              <a:t>.</a:t>
            </a:r>
          </a:p>
          <a:p>
            <a:r>
              <a:rPr lang="en-US" dirty="0" err="1"/>
              <a:t>Geliştirme</a:t>
            </a:r>
            <a:r>
              <a:rPr lang="en-US" dirty="0"/>
              <a:t>:</a:t>
            </a:r>
          </a:p>
          <a:p>
            <a:r>
              <a:rPr lang="en-US" dirty="0" err="1"/>
              <a:t>Yazılım</a:t>
            </a:r>
            <a:r>
              <a:rPr lang="en-US" dirty="0"/>
              <a:t> </a:t>
            </a:r>
            <a:r>
              <a:rPr lang="en-US" dirty="0" err="1"/>
              <a:t>Geliştiriciler</a:t>
            </a:r>
            <a:r>
              <a:rPr lang="en-US" dirty="0"/>
              <a:t>: Web </a:t>
            </a:r>
            <a:r>
              <a:rPr lang="en-US" dirty="0" err="1"/>
              <a:t>sitesinin</a:t>
            </a:r>
            <a:r>
              <a:rPr lang="en-US" dirty="0"/>
              <a:t> </a:t>
            </a:r>
            <a:r>
              <a:rPr lang="en-US" dirty="0" err="1"/>
              <a:t>farklı</a:t>
            </a:r>
            <a:r>
              <a:rPr lang="en-US" dirty="0"/>
              <a:t> </a:t>
            </a:r>
            <a:r>
              <a:rPr lang="en-US" dirty="0" err="1"/>
              <a:t>bileşenlerini</a:t>
            </a:r>
            <a:r>
              <a:rPr lang="en-US" dirty="0"/>
              <a:t> </a:t>
            </a:r>
            <a:r>
              <a:rPr lang="en-US" dirty="0" err="1"/>
              <a:t>kodlar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birim</a:t>
            </a:r>
            <a:r>
              <a:rPr lang="en-US" dirty="0"/>
              <a:t> </a:t>
            </a:r>
            <a:r>
              <a:rPr lang="en-US" dirty="0" err="1"/>
              <a:t>testlerini</a:t>
            </a:r>
            <a:r>
              <a:rPr lang="en-US" dirty="0"/>
              <a:t> </a:t>
            </a:r>
            <a:r>
              <a:rPr lang="en-US" dirty="0" err="1"/>
              <a:t>yapar</a:t>
            </a:r>
            <a:r>
              <a:rPr lang="en-US" dirty="0"/>
              <a:t>.</a:t>
            </a:r>
          </a:p>
          <a:p>
            <a:r>
              <a:rPr lang="en-US" dirty="0"/>
              <a:t>Test </a:t>
            </a:r>
            <a:r>
              <a:rPr lang="en-US" dirty="0" err="1"/>
              <a:t>Mühendisleri</a:t>
            </a:r>
            <a:r>
              <a:rPr lang="en-US" dirty="0"/>
              <a:t>: </a:t>
            </a:r>
            <a:r>
              <a:rPr lang="en-US" dirty="0" err="1"/>
              <a:t>Yazılım</a:t>
            </a:r>
            <a:r>
              <a:rPr lang="en-US" dirty="0"/>
              <a:t> </a:t>
            </a:r>
            <a:r>
              <a:rPr lang="en-US" dirty="0" err="1"/>
              <a:t>geliştiricilerin</a:t>
            </a:r>
            <a:r>
              <a:rPr lang="en-US" dirty="0"/>
              <a:t> </a:t>
            </a:r>
            <a:r>
              <a:rPr lang="en-US" dirty="0" err="1"/>
              <a:t>yazdığı</a:t>
            </a:r>
            <a:r>
              <a:rPr lang="en-US" dirty="0"/>
              <a:t> </a:t>
            </a:r>
            <a:r>
              <a:rPr lang="en-US" dirty="0" err="1"/>
              <a:t>bileşenleri</a:t>
            </a:r>
            <a:r>
              <a:rPr lang="en-US" dirty="0"/>
              <a:t> test </a:t>
            </a:r>
            <a:r>
              <a:rPr lang="en-US" dirty="0" err="1"/>
              <a:t>eder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hataları</a:t>
            </a:r>
            <a:r>
              <a:rPr lang="en-US" dirty="0"/>
              <a:t> </a:t>
            </a:r>
            <a:r>
              <a:rPr lang="en-US" dirty="0" err="1"/>
              <a:t>raporlar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2413809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909138-E601-FFC6-5D33-26FF93E44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latin typeface="Arial Rounded MT Bold" panose="020F0704030504030204" pitchFamily="34" charset="77"/>
              </a:rPr>
              <a:t>SDLC </a:t>
            </a:r>
            <a:r>
              <a:rPr lang="en-US" sz="2800" dirty="0" err="1">
                <a:latin typeface="Arial Rounded MT Bold" panose="020F0704030504030204" pitchFamily="34" charset="77"/>
              </a:rPr>
              <a:t>Proje</a:t>
            </a:r>
            <a:r>
              <a:rPr lang="en-US" sz="2800" dirty="0">
                <a:latin typeface="Arial Rounded MT Bold" panose="020F0704030504030204" pitchFamily="34" charset="77"/>
              </a:rPr>
              <a:t> </a:t>
            </a:r>
            <a:r>
              <a:rPr lang="en-US" sz="2800" dirty="0" err="1">
                <a:latin typeface="Arial Rounded MT Bold" panose="020F0704030504030204" pitchFamily="34" charset="77"/>
              </a:rPr>
              <a:t>Örneği</a:t>
            </a:r>
            <a:endParaRPr lang="en-TR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D679CC-D1C8-8989-403B-5D04AF49B3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/>
              <a:t>Test:</a:t>
            </a:r>
          </a:p>
          <a:p>
            <a:r>
              <a:rPr lang="en-US" dirty="0"/>
              <a:t>Test </a:t>
            </a:r>
            <a:r>
              <a:rPr lang="en-US" dirty="0" err="1"/>
              <a:t>Mühendisleri</a:t>
            </a:r>
            <a:r>
              <a:rPr lang="en-US" dirty="0"/>
              <a:t>: </a:t>
            </a:r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testlerini</a:t>
            </a:r>
            <a:r>
              <a:rPr lang="en-US" dirty="0"/>
              <a:t> </a:t>
            </a:r>
            <a:r>
              <a:rPr lang="en-US" dirty="0" err="1"/>
              <a:t>yapar</a:t>
            </a:r>
            <a:r>
              <a:rPr lang="en-US" dirty="0"/>
              <a:t>, </a:t>
            </a:r>
            <a:r>
              <a:rPr lang="en-US" dirty="0" err="1"/>
              <a:t>hataları</a:t>
            </a:r>
            <a:r>
              <a:rPr lang="en-US" dirty="0"/>
              <a:t> </a:t>
            </a:r>
            <a:r>
              <a:rPr lang="en-US" dirty="0" err="1"/>
              <a:t>tespit</a:t>
            </a:r>
            <a:r>
              <a:rPr lang="en-US" dirty="0"/>
              <a:t> </a:t>
            </a:r>
            <a:r>
              <a:rPr lang="en-US" dirty="0" err="1"/>
              <a:t>eder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düzeltmelerin</a:t>
            </a:r>
            <a:r>
              <a:rPr lang="en-US" dirty="0"/>
              <a:t> </a:t>
            </a:r>
            <a:r>
              <a:rPr lang="en-US" dirty="0" err="1"/>
              <a:t>yapılmasını</a:t>
            </a:r>
            <a:r>
              <a:rPr lang="en-US" dirty="0"/>
              <a:t> </a:t>
            </a:r>
            <a:r>
              <a:rPr lang="en-US" dirty="0" err="1"/>
              <a:t>takip</a:t>
            </a:r>
            <a:r>
              <a:rPr lang="en-US" dirty="0"/>
              <a:t> </a:t>
            </a:r>
            <a:r>
              <a:rPr lang="en-US" dirty="0" err="1"/>
              <a:t>eder</a:t>
            </a:r>
            <a:r>
              <a:rPr lang="en-US" dirty="0"/>
              <a:t>.</a:t>
            </a:r>
          </a:p>
          <a:p>
            <a:r>
              <a:rPr lang="en-US" dirty="0" err="1"/>
              <a:t>Kullanıcılar</a:t>
            </a:r>
            <a:r>
              <a:rPr lang="en-US" dirty="0"/>
              <a:t>: Kabul </a:t>
            </a:r>
            <a:r>
              <a:rPr lang="en-US" dirty="0" err="1"/>
              <a:t>testlerini</a:t>
            </a:r>
            <a:r>
              <a:rPr lang="en-US" dirty="0"/>
              <a:t> </a:t>
            </a:r>
            <a:r>
              <a:rPr lang="en-US" dirty="0" err="1"/>
              <a:t>gerçekleştirir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siteyi</a:t>
            </a:r>
            <a:r>
              <a:rPr lang="en-US" dirty="0"/>
              <a:t> </a:t>
            </a:r>
            <a:r>
              <a:rPr lang="en-US" dirty="0" err="1"/>
              <a:t>kullanarak</a:t>
            </a:r>
            <a:r>
              <a:rPr lang="en-US" dirty="0"/>
              <a:t> </a:t>
            </a:r>
            <a:r>
              <a:rPr lang="en-US" dirty="0" err="1"/>
              <a:t>geri</a:t>
            </a:r>
            <a:r>
              <a:rPr lang="en-US" dirty="0"/>
              <a:t> </a:t>
            </a:r>
            <a:r>
              <a:rPr lang="en-US" dirty="0" err="1"/>
              <a:t>bildirim</a:t>
            </a:r>
            <a:r>
              <a:rPr lang="en-US" dirty="0"/>
              <a:t> </a:t>
            </a:r>
            <a:r>
              <a:rPr lang="en-US" dirty="0" err="1"/>
              <a:t>sağlar</a:t>
            </a:r>
            <a:r>
              <a:rPr lang="en-US" dirty="0"/>
              <a:t>.</a:t>
            </a:r>
          </a:p>
          <a:p>
            <a:r>
              <a:rPr lang="en-US" dirty="0" err="1"/>
              <a:t>Dağıtım</a:t>
            </a:r>
            <a:r>
              <a:rPr lang="en-US" dirty="0"/>
              <a:t>:</a:t>
            </a:r>
          </a:p>
          <a:p>
            <a:r>
              <a:rPr lang="en-US" dirty="0" err="1"/>
              <a:t>Sistem</a:t>
            </a:r>
            <a:r>
              <a:rPr lang="en-US" dirty="0"/>
              <a:t> </a:t>
            </a:r>
            <a:r>
              <a:rPr lang="en-US" dirty="0" err="1"/>
              <a:t>Yöneticileri</a:t>
            </a:r>
            <a:r>
              <a:rPr lang="en-US" dirty="0"/>
              <a:t>/</a:t>
            </a:r>
            <a:r>
              <a:rPr lang="en-US" dirty="0" err="1"/>
              <a:t>Operasyon</a:t>
            </a:r>
            <a:r>
              <a:rPr lang="en-US" dirty="0"/>
              <a:t> </a:t>
            </a:r>
            <a:r>
              <a:rPr lang="en-US" dirty="0" err="1"/>
              <a:t>Ekibi</a:t>
            </a:r>
            <a:r>
              <a:rPr lang="en-US" dirty="0"/>
              <a:t>: Web </a:t>
            </a:r>
            <a:r>
              <a:rPr lang="en-US" dirty="0" err="1"/>
              <a:t>sitesini</a:t>
            </a:r>
            <a:r>
              <a:rPr lang="en-US" dirty="0"/>
              <a:t> </a:t>
            </a:r>
            <a:r>
              <a:rPr lang="en-US" dirty="0" err="1"/>
              <a:t>canlı</a:t>
            </a:r>
            <a:r>
              <a:rPr lang="en-US" dirty="0"/>
              <a:t> </a:t>
            </a:r>
            <a:r>
              <a:rPr lang="en-US" dirty="0" err="1"/>
              <a:t>ortama</a:t>
            </a:r>
            <a:r>
              <a:rPr lang="en-US" dirty="0"/>
              <a:t> </a:t>
            </a:r>
            <a:r>
              <a:rPr lang="en-US" dirty="0" err="1"/>
              <a:t>yayınlar</a:t>
            </a:r>
            <a:r>
              <a:rPr lang="en-US" dirty="0"/>
              <a:t>, </a:t>
            </a:r>
            <a:r>
              <a:rPr lang="en-US" dirty="0" err="1"/>
              <a:t>sunucu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veritabanı</a:t>
            </a:r>
            <a:r>
              <a:rPr lang="en-US" dirty="0"/>
              <a:t> </a:t>
            </a:r>
            <a:r>
              <a:rPr lang="en-US" dirty="0" err="1"/>
              <a:t>kurulumunu</a:t>
            </a:r>
            <a:r>
              <a:rPr lang="en-US" dirty="0"/>
              <a:t> </a:t>
            </a:r>
            <a:r>
              <a:rPr lang="en-US" dirty="0" err="1"/>
              <a:t>gerçekleştirir</a:t>
            </a:r>
            <a:r>
              <a:rPr lang="en-US" dirty="0"/>
              <a:t>.</a:t>
            </a:r>
          </a:p>
          <a:p>
            <a:r>
              <a:rPr lang="en-US" dirty="0" err="1"/>
              <a:t>Bakım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Destek</a:t>
            </a:r>
            <a:r>
              <a:rPr lang="en-US" dirty="0"/>
              <a:t>:</a:t>
            </a:r>
          </a:p>
          <a:p>
            <a:r>
              <a:rPr lang="en-US" dirty="0" err="1"/>
              <a:t>Destek</a:t>
            </a:r>
            <a:r>
              <a:rPr lang="en-US" dirty="0"/>
              <a:t> </a:t>
            </a:r>
            <a:r>
              <a:rPr lang="en-US" dirty="0" err="1"/>
              <a:t>Ekibi</a:t>
            </a:r>
            <a:r>
              <a:rPr lang="en-US" dirty="0"/>
              <a:t>/</a:t>
            </a:r>
            <a:r>
              <a:rPr lang="en-US" dirty="0" err="1"/>
              <a:t>Yazılım</a:t>
            </a:r>
            <a:r>
              <a:rPr lang="en-US" dirty="0"/>
              <a:t> </a:t>
            </a:r>
            <a:r>
              <a:rPr lang="en-US" dirty="0" err="1"/>
              <a:t>Geliştiriciler</a:t>
            </a:r>
            <a:r>
              <a:rPr lang="en-US" dirty="0"/>
              <a:t>: </a:t>
            </a:r>
            <a:r>
              <a:rPr lang="en-US" dirty="0" err="1"/>
              <a:t>Canlı</a:t>
            </a:r>
            <a:r>
              <a:rPr lang="en-US" dirty="0"/>
              <a:t> </a:t>
            </a:r>
            <a:r>
              <a:rPr lang="en-US" dirty="0" err="1"/>
              <a:t>ortamda</a:t>
            </a:r>
            <a:r>
              <a:rPr lang="en-US" dirty="0"/>
              <a:t> </a:t>
            </a:r>
            <a:r>
              <a:rPr lang="en-US" dirty="0" err="1"/>
              <a:t>hataları</a:t>
            </a:r>
            <a:r>
              <a:rPr lang="en-US" dirty="0"/>
              <a:t> </a:t>
            </a:r>
            <a:r>
              <a:rPr lang="en-US" dirty="0" err="1"/>
              <a:t>düzeltir</a:t>
            </a:r>
            <a:r>
              <a:rPr lang="en-US" dirty="0"/>
              <a:t>, </a:t>
            </a:r>
            <a:r>
              <a:rPr lang="en-US" dirty="0" err="1"/>
              <a:t>güncellemeleri</a:t>
            </a:r>
            <a:r>
              <a:rPr lang="en-US" dirty="0"/>
              <a:t> </a:t>
            </a:r>
            <a:r>
              <a:rPr lang="en-US" dirty="0" err="1"/>
              <a:t>yapar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yeni </a:t>
            </a:r>
            <a:r>
              <a:rPr lang="en-US" dirty="0" err="1"/>
              <a:t>gereksinimlere</a:t>
            </a:r>
            <a:r>
              <a:rPr lang="en-US" dirty="0"/>
              <a:t> </a:t>
            </a:r>
            <a:r>
              <a:rPr lang="en-US" dirty="0" err="1"/>
              <a:t>yanıt</a:t>
            </a:r>
            <a:r>
              <a:rPr lang="en-US" dirty="0"/>
              <a:t> </a:t>
            </a:r>
            <a:r>
              <a:rPr lang="en-US" dirty="0" err="1"/>
              <a:t>verir</a:t>
            </a:r>
            <a:r>
              <a:rPr lang="en-US" dirty="0"/>
              <a:t>.</a:t>
            </a:r>
          </a:p>
          <a:p>
            <a:r>
              <a:rPr lang="en-US" dirty="0"/>
              <a:t>Bu roller, SDLC </a:t>
            </a:r>
            <a:r>
              <a:rPr lang="en-US" dirty="0" err="1"/>
              <a:t>sürecinde</a:t>
            </a:r>
            <a:r>
              <a:rPr lang="en-US" dirty="0"/>
              <a:t> </a:t>
            </a:r>
            <a:r>
              <a:rPr lang="en-US" dirty="0" err="1"/>
              <a:t>genel</a:t>
            </a:r>
            <a:r>
              <a:rPr lang="en-US" dirty="0"/>
              <a:t> </a:t>
            </a:r>
            <a:r>
              <a:rPr lang="en-US" dirty="0" err="1"/>
              <a:t>olarak</a:t>
            </a:r>
            <a:r>
              <a:rPr lang="en-US" dirty="0"/>
              <a:t> </a:t>
            </a:r>
            <a:r>
              <a:rPr lang="en-US" dirty="0" err="1"/>
              <a:t>yer</a:t>
            </a:r>
            <a:r>
              <a:rPr lang="en-US" dirty="0"/>
              <a:t> </a:t>
            </a:r>
            <a:r>
              <a:rPr lang="en-US" dirty="0" err="1"/>
              <a:t>alabilecek</a:t>
            </a:r>
            <a:r>
              <a:rPr lang="en-US" dirty="0"/>
              <a:t> </a:t>
            </a:r>
            <a:r>
              <a:rPr lang="en-US" dirty="0" err="1"/>
              <a:t>rollerdir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proje</a:t>
            </a:r>
            <a:r>
              <a:rPr lang="en-US" dirty="0"/>
              <a:t> </a:t>
            </a:r>
            <a:r>
              <a:rPr lang="en-US" dirty="0" err="1"/>
              <a:t>büyüklüğüne</a:t>
            </a:r>
            <a:r>
              <a:rPr lang="en-US" dirty="0"/>
              <a:t>, </a:t>
            </a:r>
            <a:r>
              <a:rPr lang="en-US" dirty="0" err="1"/>
              <a:t>organizasyonun</a:t>
            </a:r>
            <a:r>
              <a:rPr lang="en-US" dirty="0"/>
              <a:t> </a:t>
            </a:r>
            <a:r>
              <a:rPr lang="en-US" dirty="0" err="1"/>
              <a:t>yapısına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ihtiyaçlara</a:t>
            </a:r>
            <a:r>
              <a:rPr lang="en-US" dirty="0"/>
              <a:t> </a:t>
            </a:r>
            <a:r>
              <a:rPr lang="en-US" dirty="0" err="1"/>
              <a:t>bağlı</a:t>
            </a:r>
            <a:r>
              <a:rPr lang="en-US" dirty="0"/>
              <a:t> </a:t>
            </a:r>
            <a:r>
              <a:rPr lang="en-US" dirty="0" err="1"/>
              <a:t>olarak</a:t>
            </a:r>
            <a:r>
              <a:rPr lang="en-US" dirty="0"/>
              <a:t> </a:t>
            </a:r>
            <a:r>
              <a:rPr lang="en-US" dirty="0" err="1"/>
              <a:t>değişebilir</a:t>
            </a:r>
            <a:r>
              <a:rPr lang="en-US" dirty="0"/>
              <a:t>. </a:t>
            </a:r>
            <a:r>
              <a:rPr lang="en-US" dirty="0" err="1"/>
              <a:t>Ayrıca</a:t>
            </a:r>
            <a:r>
              <a:rPr lang="en-US" dirty="0"/>
              <a:t>, </a:t>
            </a:r>
            <a:r>
              <a:rPr lang="en-US" dirty="0" err="1"/>
              <a:t>bazı</a:t>
            </a:r>
            <a:r>
              <a:rPr lang="en-US" dirty="0"/>
              <a:t> </a:t>
            </a:r>
            <a:r>
              <a:rPr lang="en-US" dirty="0" err="1"/>
              <a:t>adımların</a:t>
            </a:r>
            <a:r>
              <a:rPr lang="en-US" dirty="0"/>
              <a:t> </a:t>
            </a:r>
            <a:r>
              <a:rPr lang="en-US" dirty="0" err="1"/>
              <a:t>eşzamanlı</a:t>
            </a:r>
            <a:r>
              <a:rPr lang="en-US" dirty="0"/>
              <a:t> </a:t>
            </a:r>
            <a:r>
              <a:rPr lang="en-US" dirty="0" err="1"/>
              <a:t>olarak</a:t>
            </a:r>
            <a:r>
              <a:rPr lang="en-US" dirty="0"/>
              <a:t> </a:t>
            </a:r>
            <a:r>
              <a:rPr lang="en-US" dirty="0" err="1"/>
              <a:t>veya</a:t>
            </a:r>
            <a:r>
              <a:rPr lang="en-US" dirty="0"/>
              <a:t> </a:t>
            </a:r>
            <a:r>
              <a:rPr lang="en-US" dirty="0" err="1"/>
              <a:t>çakışarak</a:t>
            </a:r>
            <a:r>
              <a:rPr lang="en-US" dirty="0"/>
              <a:t> </a:t>
            </a:r>
            <a:r>
              <a:rPr lang="en-US" dirty="0" err="1"/>
              <a:t>gerçekleşebileceğini</a:t>
            </a:r>
            <a:r>
              <a:rPr lang="en-US" dirty="0"/>
              <a:t> </a:t>
            </a:r>
            <a:r>
              <a:rPr lang="en-US" dirty="0" err="1"/>
              <a:t>unutmayın</a:t>
            </a:r>
            <a:r>
              <a:rPr lang="en-US" dirty="0"/>
              <a:t>.</a:t>
            </a:r>
          </a:p>
          <a:p>
            <a:endParaRPr lang="en-US" dirty="0"/>
          </a:p>
          <a:p>
            <a:endParaRPr lang="en-TR" dirty="0"/>
          </a:p>
        </p:txBody>
      </p:sp>
    </p:spTree>
    <p:extLst>
      <p:ext uri="{BB962C8B-B14F-4D97-AF65-F5344CB8AC3E}">
        <p14:creationId xmlns:p14="http://schemas.microsoft.com/office/powerpoint/2010/main" val="362597751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79615-6C68-B234-B517-F86760F58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R" dirty="0"/>
              <a:t>DevOps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D0C34D-A1B2-996F-D4A7-2387DAA362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32500" lnSpcReduction="20000"/>
          </a:bodyPr>
          <a:lstStyle/>
          <a:p>
            <a:r>
              <a:rPr lang="en-US" dirty="0"/>
              <a:t>SDLC, </a:t>
            </a:r>
            <a:r>
              <a:rPr lang="en-US" dirty="0" err="1"/>
              <a:t>Yazılım</a:t>
            </a:r>
            <a:r>
              <a:rPr lang="en-US" dirty="0"/>
              <a:t> </a:t>
            </a:r>
            <a:r>
              <a:rPr lang="en-US" dirty="0" err="1"/>
              <a:t>Geliştirme</a:t>
            </a:r>
            <a:r>
              <a:rPr lang="en-US" dirty="0"/>
              <a:t> </a:t>
            </a:r>
            <a:r>
              <a:rPr lang="en-US" dirty="0" err="1"/>
              <a:t>Yaşam</a:t>
            </a:r>
            <a:r>
              <a:rPr lang="en-US" dirty="0"/>
              <a:t> </a:t>
            </a:r>
            <a:r>
              <a:rPr lang="en-US" dirty="0" err="1"/>
              <a:t>Döngüsü'nün</a:t>
            </a:r>
            <a:r>
              <a:rPr lang="en-US" dirty="0"/>
              <a:t> </a:t>
            </a:r>
            <a:r>
              <a:rPr lang="en-US" dirty="0" err="1"/>
              <a:t>kısaltmasıdır</a:t>
            </a:r>
            <a:r>
              <a:rPr lang="en-US" dirty="0"/>
              <a:t>. Bir </a:t>
            </a:r>
            <a:r>
              <a:rPr lang="en-US" dirty="0" err="1"/>
              <a:t>yazılım</a:t>
            </a:r>
            <a:r>
              <a:rPr lang="en-US" dirty="0"/>
              <a:t> </a:t>
            </a:r>
            <a:r>
              <a:rPr lang="en-US" dirty="0" err="1"/>
              <a:t>projesinin</a:t>
            </a:r>
            <a:r>
              <a:rPr lang="en-US" dirty="0"/>
              <a:t> </a:t>
            </a:r>
            <a:r>
              <a:rPr lang="en-US" dirty="0" err="1"/>
              <a:t>başlangıcından</a:t>
            </a:r>
            <a:r>
              <a:rPr lang="en-US" dirty="0"/>
              <a:t> </a:t>
            </a:r>
            <a:r>
              <a:rPr lang="en-US" dirty="0" err="1"/>
              <a:t>sonuna</a:t>
            </a:r>
            <a:r>
              <a:rPr lang="en-US" dirty="0"/>
              <a:t> </a:t>
            </a:r>
            <a:r>
              <a:rPr lang="en-US" dirty="0" err="1"/>
              <a:t>kadar</a:t>
            </a:r>
            <a:r>
              <a:rPr lang="en-US" dirty="0"/>
              <a:t> </a:t>
            </a:r>
            <a:r>
              <a:rPr lang="en-US" dirty="0" err="1"/>
              <a:t>olan</a:t>
            </a:r>
            <a:r>
              <a:rPr lang="en-US" dirty="0"/>
              <a:t> </a:t>
            </a:r>
            <a:r>
              <a:rPr lang="en-US" dirty="0" err="1"/>
              <a:t>süreci</a:t>
            </a:r>
            <a:r>
              <a:rPr lang="en-US" dirty="0"/>
              <a:t> </a:t>
            </a:r>
            <a:r>
              <a:rPr lang="en-US" dirty="0" err="1"/>
              <a:t>kapsayan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metodolojidir</a:t>
            </a:r>
            <a:r>
              <a:rPr lang="en-US" dirty="0"/>
              <a:t>. SDLC, </a:t>
            </a:r>
            <a:r>
              <a:rPr lang="en-US" dirty="0" err="1"/>
              <a:t>yazılımın</a:t>
            </a:r>
            <a:r>
              <a:rPr lang="en-US" dirty="0"/>
              <a:t> </a:t>
            </a:r>
            <a:r>
              <a:rPr lang="en-US" dirty="0" err="1"/>
              <a:t>planlanması</a:t>
            </a:r>
            <a:r>
              <a:rPr lang="en-US" dirty="0"/>
              <a:t>, </a:t>
            </a:r>
            <a:r>
              <a:rPr lang="en-US" dirty="0" err="1"/>
              <a:t>analizi</a:t>
            </a:r>
            <a:r>
              <a:rPr lang="en-US" dirty="0"/>
              <a:t>, </a:t>
            </a:r>
            <a:r>
              <a:rPr lang="en-US" dirty="0" err="1"/>
              <a:t>tasarımı</a:t>
            </a:r>
            <a:r>
              <a:rPr lang="en-US" dirty="0"/>
              <a:t>, </a:t>
            </a:r>
            <a:r>
              <a:rPr lang="en-US" dirty="0" err="1"/>
              <a:t>geliştirilmesi</a:t>
            </a:r>
            <a:r>
              <a:rPr lang="en-US" dirty="0"/>
              <a:t>, test </a:t>
            </a:r>
            <a:r>
              <a:rPr lang="en-US" dirty="0" err="1"/>
              <a:t>edilmesi</a:t>
            </a:r>
            <a:r>
              <a:rPr lang="en-US" dirty="0"/>
              <a:t>, </a:t>
            </a:r>
            <a:r>
              <a:rPr lang="en-US" dirty="0" err="1"/>
              <a:t>dağıtılması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bakımı</a:t>
            </a:r>
            <a:r>
              <a:rPr lang="en-US" dirty="0"/>
              <a:t> </a:t>
            </a:r>
            <a:r>
              <a:rPr lang="en-US" dirty="0" err="1"/>
              <a:t>gibi</a:t>
            </a:r>
            <a:r>
              <a:rPr lang="en-US" dirty="0"/>
              <a:t> </a:t>
            </a:r>
            <a:r>
              <a:rPr lang="en-US" dirty="0" err="1"/>
              <a:t>aşamaları</a:t>
            </a:r>
            <a:r>
              <a:rPr lang="en-US" dirty="0"/>
              <a:t> </a:t>
            </a:r>
            <a:r>
              <a:rPr lang="en-US" dirty="0" err="1"/>
              <a:t>içerir</a:t>
            </a:r>
            <a:r>
              <a:rPr lang="en-US" dirty="0"/>
              <a:t>.</a:t>
            </a:r>
          </a:p>
          <a:p>
            <a:r>
              <a:rPr lang="en-US" dirty="0"/>
              <a:t>Bir DevOps </a:t>
            </a:r>
            <a:r>
              <a:rPr lang="en-US" dirty="0" err="1"/>
              <a:t>mühendisi</a:t>
            </a:r>
            <a:r>
              <a:rPr lang="en-US" dirty="0"/>
              <a:t>, </a:t>
            </a:r>
            <a:r>
              <a:rPr lang="en-US" dirty="0" err="1"/>
              <a:t>yazılım</a:t>
            </a:r>
            <a:r>
              <a:rPr lang="en-US" dirty="0"/>
              <a:t> </a:t>
            </a:r>
            <a:r>
              <a:rPr lang="en-US" dirty="0" err="1"/>
              <a:t>geliştirme</a:t>
            </a:r>
            <a:r>
              <a:rPr lang="en-US" dirty="0"/>
              <a:t> </a:t>
            </a:r>
            <a:r>
              <a:rPr lang="en-US" dirty="0" err="1"/>
              <a:t>sürecindeki</a:t>
            </a:r>
            <a:r>
              <a:rPr lang="en-US" dirty="0"/>
              <a:t> her </a:t>
            </a:r>
            <a:r>
              <a:rPr lang="en-US" dirty="0" err="1"/>
              <a:t>aşamada</a:t>
            </a:r>
            <a:r>
              <a:rPr lang="en-US" dirty="0"/>
              <a:t> </a:t>
            </a:r>
            <a:r>
              <a:rPr lang="en-US" dirty="0" err="1"/>
              <a:t>aktif</a:t>
            </a:r>
            <a:r>
              <a:rPr lang="en-US" dirty="0"/>
              <a:t> </a:t>
            </a:r>
            <a:r>
              <a:rPr lang="en-US" dirty="0" err="1"/>
              <a:t>olarak</a:t>
            </a:r>
            <a:r>
              <a:rPr lang="en-US" dirty="0"/>
              <a:t> </a:t>
            </a:r>
            <a:r>
              <a:rPr lang="en-US" dirty="0" err="1"/>
              <a:t>yer</a:t>
            </a:r>
            <a:r>
              <a:rPr lang="en-US" dirty="0"/>
              <a:t> </a:t>
            </a:r>
            <a:r>
              <a:rPr lang="en-US" dirty="0" err="1"/>
              <a:t>alır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SDLC'nin</a:t>
            </a:r>
            <a:r>
              <a:rPr lang="en-US" dirty="0"/>
              <a:t> </a:t>
            </a:r>
            <a:r>
              <a:rPr lang="en-US" dirty="0" err="1"/>
              <a:t>otomasyonu</a:t>
            </a:r>
            <a:r>
              <a:rPr lang="en-US" dirty="0"/>
              <a:t>, </a:t>
            </a:r>
            <a:r>
              <a:rPr lang="en-US" dirty="0" err="1"/>
              <a:t>sürekliliği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işbirliğini</a:t>
            </a:r>
            <a:r>
              <a:rPr lang="en-US" dirty="0"/>
              <a:t> </a:t>
            </a:r>
            <a:r>
              <a:rPr lang="en-US" dirty="0" err="1"/>
              <a:t>sağlamak</a:t>
            </a:r>
            <a:r>
              <a:rPr lang="en-US" dirty="0"/>
              <a:t> </a:t>
            </a:r>
            <a:r>
              <a:rPr lang="en-US" dirty="0" err="1"/>
              <a:t>için</a:t>
            </a:r>
            <a:r>
              <a:rPr lang="en-US" dirty="0"/>
              <a:t> </a:t>
            </a:r>
            <a:r>
              <a:rPr lang="en-US" dirty="0" err="1"/>
              <a:t>çalışır</a:t>
            </a:r>
            <a:r>
              <a:rPr lang="en-US" dirty="0"/>
              <a:t>. </a:t>
            </a:r>
            <a:r>
              <a:rPr lang="en-US" dirty="0" err="1"/>
              <a:t>İşte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DevOps </a:t>
            </a:r>
            <a:r>
              <a:rPr lang="en-US" dirty="0" err="1"/>
              <a:t>mühendisinin</a:t>
            </a:r>
            <a:r>
              <a:rPr lang="en-US" dirty="0"/>
              <a:t> SDLC </a:t>
            </a:r>
            <a:r>
              <a:rPr lang="en-US" dirty="0" err="1"/>
              <a:t>ile</a:t>
            </a:r>
            <a:r>
              <a:rPr lang="en-US" dirty="0"/>
              <a:t> </a:t>
            </a:r>
            <a:r>
              <a:rPr lang="en-US" dirty="0" err="1"/>
              <a:t>ilişkili</a:t>
            </a:r>
            <a:r>
              <a:rPr lang="en-US" dirty="0"/>
              <a:t> </a:t>
            </a:r>
            <a:r>
              <a:rPr lang="en-US" dirty="0" err="1"/>
              <a:t>rolleri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görevleri</a:t>
            </a:r>
            <a:r>
              <a:rPr lang="en-US" dirty="0"/>
              <a:t>:</a:t>
            </a:r>
          </a:p>
          <a:p>
            <a:r>
              <a:rPr lang="en-US" dirty="0" err="1"/>
              <a:t>Sürekli</a:t>
            </a:r>
            <a:r>
              <a:rPr lang="en-US" dirty="0"/>
              <a:t> </a:t>
            </a:r>
            <a:r>
              <a:rPr lang="en-US" dirty="0" err="1"/>
              <a:t>Entegrasyon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Sürekli</a:t>
            </a:r>
            <a:r>
              <a:rPr lang="en-US" dirty="0"/>
              <a:t> </a:t>
            </a:r>
            <a:r>
              <a:rPr lang="en-US" dirty="0" err="1"/>
              <a:t>Dağıtım</a:t>
            </a:r>
            <a:r>
              <a:rPr lang="en-US" dirty="0"/>
              <a:t> (CI/CD): DevOps </a:t>
            </a:r>
            <a:r>
              <a:rPr lang="en-US" dirty="0" err="1"/>
              <a:t>mühendisi</a:t>
            </a:r>
            <a:r>
              <a:rPr lang="en-US" dirty="0"/>
              <a:t>, CI/CD </a:t>
            </a:r>
            <a:r>
              <a:rPr lang="en-US" dirty="0" err="1"/>
              <a:t>süreçlerini</a:t>
            </a:r>
            <a:r>
              <a:rPr lang="en-US" dirty="0"/>
              <a:t> </a:t>
            </a:r>
            <a:r>
              <a:rPr lang="en-US" dirty="0" err="1"/>
              <a:t>oluşturur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yönetir</a:t>
            </a:r>
            <a:r>
              <a:rPr lang="en-US" dirty="0"/>
              <a:t>. </a:t>
            </a:r>
            <a:r>
              <a:rPr lang="en-US" dirty="0" err="1"/>
              <a:t>Yazılımın</a:t>
            </a:r>
            <a:r>
              <a:rPr lang="en-US" dirty="0"/>
              <a:t> </a:t>
            </a:r>
            <a:r>
              <a:rPr lang="en-US" dirty="0" err="1"/>
              <a:t>sürekli</a:t>
            </a:r>
            <a:r>
              <a:rPr lang="en-US" dirty="0"/>
              <a:t> </a:t>
            </a:r>
            <a:r>
              <a:rPr lang="en-US" dirty="0" err="1"/>
              <a:t>olarak</a:t>
            </a:r>
            <a:r>
              <a:rPr lang="en-US" dirty="0"/>
              <a:t> </a:t>
            </a:r>
            <a:r>
              <a:rPr lang="en-US" dirty="0" err="1"/>
              <a:t>derlenip</a:t>
            </a:r>
            <a:r>
              <a:rPr lang="en-US" dirty="0"/>
              <a:t> test </a:t>
            </a:r>
            <a:r>
              <a:rPr lang="en-US" dirty="0" err="1"/>
              <a:t>edilmesini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otomatik</a:t>
            </a:r>
            <a:r>
              <a:rPr lang="en-US" dirty="0"/>
              <a:t> </a:t>
            </a:r>
            <a:r>
              <a:rPr lang="en-US" dirty="0" err="1"/>
              <a:t>olarak</a:t>
            </a:r>
            <a:r>
              <a:rPr lang="en-US" dirty="0"/>
              <a:t> </a:t>
            </a:r>
            <a:r>
              <a:rPr lang="en-US" dirty="0" err="1"/>
              <a:t>dağıtılmasını</a:t>
            </a:r>
            <a:r>
              <a:rPr lang="en-US" dirty="0"/>
              <a:t> </a:t>
            </a:r>
            <a:r>
              <a:rPr lang="en-US" dirty="0" err="1"/>
              <a:t>sağlar</a:t>
            </a:r>
            <a:r>
              <a:rPr lang="en-US" dirty="0"/>
              <a:t>. Bu, </a:t>
            </a:r>
            <a:r>
              <a:rPr lang="en-US" dirty="0" err="1"/>
              <a:t>hızlı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güvenilir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şekilde</a:t>
            </a:r>
            <a:r>
              <a:rPr lang="en-US" dirty="0"/>
              <a:t> </a:t>
            </a:r>
            <a:r>
              <a:rPr lang="en-US" dirty="0" err="1"/>
              <a:t>yazılımın</a:t>
            </a:r>
            <a:r>
              <a:rPr lang="en-US" dirty="0"/>
              <a:t> </a:t>
            </a:r>
            <a:r>
              <a:rPr lang="en-US" dirty="0" err="1"/>
              <a:t>geliştirilmesi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kullanıma</a:t>
            </a:r>
            <a:r>
              <a:rPr lang="en-US" dirty="0"/>
              <a:t> </a:t>
            </a:r>
            <a:r>
              <a:rPr lang="en-US" dirty="0" err="1"/>
              <a:t>sunulması</a:t>
            </a:r>
            <a:r>
              <a:rPr lang="en-US" dirty="0"/>
              <a:t> </a:t>
            </a:r>
            <a:r>
              <a:rPr lang="en-US" dirty="0" err="1"/>
              <a:t>için</a:t>
            </a:r>
            <a:r>
              <a:rPr lang="en-US" dirty="0"/>
              <a:t> </a:t>
            </a:r>
            <a:r>
              <a:rPr lang="en-US" dirty="0" err="1"/>
              <a:t>önemlidir</a:t>
            </a:r>
            <a:r>
              <a:rPr lang="en-US" dirty="0"/>
              <a:t>.</a:t>
            </a:r>
          </a:p>
          <a:p>
            <a:r>
              <a:rPr lang="en-US" dirty="0" err="1"/>
              <a:t>Altyapı</a:t>
            </a:r>
            <a:r>
              <a:rPr lang="en-US" dirty="0"/>
              <a:t> </a:t>
            </a:r>
            <a:r>
              <a:rPr lang="en-US" dirty="0" err="1"/>
              <a:t>Yönetimi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Otomasyonu</a:t>
            </a:r>
            <a:r>
              <a:rPr lang="en-US" dirty="0"/>
              <a:t>: DevOps </a:t>
            </a:r>
            <a:r>
              <a:rPr lang="en-US" dirty="0" err="1"/>
              <a:t>mühendisi</a:t>
            </a:r>
            <a:r>
              <a:rPr lang="en-US" dirty="0"/>
              <a:t>, </a:t>
            </a:r>
            <a:r>
              <a:rPr lang="en-US" dirty="0" err="1"/>
              <a:t>projenin</a:t>
            </a:r>
            <a:r>
              <a:rPr lang="en-US" dirty="0"/>
              <a:t> </a:t>
            </a:r>
            <a:r>
              <a:rPr lang="en-US" dirty="0" err="1"/>
              <a:t>ihtiyaç</a:t>
            </a:r>
            <a:r>
              <a:rPr lang="en-US" dirty="0"/>
              <a:t> </a:t>
            </a:r>
            <a:r>
              <a:rPr lang="en-US" dirty="0" err="1"/>
              <a:t>duyduğu</a:t>
            </a:r>
            <a:r>
              <a:rPr lang="en-US" dirty="0"/>
              <a:t> </a:t>
            </a:r>
            <a:r>
              <a:rPr lang="en-US" dirty="0" err="1"/>
              <a:t>altyapı</a:t>
            </a:r>
            <a:r>
              <a:rPr lang="en-US" dirty="0"/>
              <a:t> </a:t>
            </a:r>
            <a:r>
              <a:rPr lang="en-US" dirty="0" err="1"/>
              <a:t>kaynaklarını</a:t>
            </a:r>
            <a:r>
              <a:rPr lang="en-US" dirty="0"/>
              <a:t> (</a:t>
            </a:r>
            <a:r>
              <a:rPr lang="en-US" dirty="0" err="1"/>
              <a:t>sunucular</a:t>
            </a:r>
            <a:r>
              <a:rPr lang="en-US" dirty="0"/>
              <a:t>, </a:t>
            </a:r>
            <a:r>
              <a:rPr lang="en-US" dirty="0" err="1"/>
              <a:t>veritabanları</a:t>
            </a:r>
            <a:r>
              <a:rPr lang="en-US" dirty="0"/>
              <a:t>, </a:t>
            </a:r>
            <a:r>
              <a:rPr lang="en-US" dirty="0" err="1"/>
              <a:t>ağ</a:t>
            </a:r>
            <a:r>
              <a:rPr lang="en-US" dirty="0"/>
              <a:t> vb.) </a:t>
            </a:r>
            <a:r>
              <a:rPr lang="en-US" dirty="0" err="1"/>
              <a:t>yönetir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otomatikleştirir</a:t>
            </a:r>
            <a:r>
              <a:rPr lang="en-US" dirty="0"/>
              <a:t>. </a:t>
            </a:r>
            <a:r>
              <a:rPr lang="en-US" dirty="0" err="1"/>
              <a:t>Altyapı</a:t>
            </a:r>
            <a:r>
              <a:rPr lang="en-US" dirty="0"/>
              <a:t> </a:t>
            </a:r>
            <a:r>
              <a:rPr lang="en-US" dirty="0" err="1"/>
              <a:t>kaynaklarının</a:t>
            </a:r>
            <a:r>
              <a:rPr lang="en-US" dirty="0"/>
              <a:t> </a:t>
            </a:r>
            <a:r>
              <a:rPr lang="en-US" dirty="0" err="1"/>
              <a:t>yönetimi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dağıtımı</a:t>
            </a:r>
            <a:r>
              <a:rPr lang="en-US" dirty="0"/>
              <a:t> </a:t>
            </a:r>
            <a:r>
              <a:rPr lang="en-US" dirty="0" err="1"/>
              <a:t>için</a:t>
            </a:r>
            <a:r>
              <a:rPr lang="en-US" dirty="0"/>
              <a:t> </a:t>
            </a:r>
            <a:r>
              <a:rPr lang="en-US" dirty="0" err="1"/>
              <a:t>araçlar</a:t>
            </a:r>
            <a:r>
              <a:rPr lang="en-US" dirty="0"/>
              <a:t> </a:t>
            </a:r>
            <a:r>
              <a:rPr lang="en-US" dirty="0" err="1"/>
              <a:t>kullanarak</a:t>
            </a:r>
            <a:r>
              <a:rPr lang="en-US" dirty="0"/>
              <a:t> </a:t>
            </a:r>
            <a:r>
              <a:rPr lang="en-US" dirty="0" err="1"/>
              <a:t>sürecin</a:t>
            </a:r>
            <a:r>
              <a:rPr lang="en-US" dirty="0"/>
              <a:t> </a:t>
            </a:r>
            <a:r>
              <a:rPr lang="en-US" dirty="0" err="1"/>
              <a:t>verimliliğini</a:t>
            </a:r>
            <a:r>
              <a:rPr lang="en-US" dirty="0"/>
              <a:t> </a:t>
            </a:r>
            <a:r>
              <a:rPr lang="en-US" dirty="0" err="1"/>
              <a:t>artırır</a:t>
            </a:r>
            <a:r>
              <a:rPr lang="en-US" dirty="0"/>
              <a:t>.</a:t>
            </a:r>
          </a:p>
          <a:p>
            <a:r>
              <a:rPr lang="en-US" dirty="0" err="1"/>
              <a:t>İzleme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Hata</a:t>
            </a:r>
            <a:r>
              <a:rPr lang="en-US" dirty="0"/>
              <a:t> </a:t>
            </a:r>
            <a:r>
              <a:rPr lang="en-US" dirty="0" err="1"/>
              <a:t>Ayıklama</a:t>
            </a:r>
            <a:r>
              <a:rPr lang="en-US" dirty="0"/>
              <a:t>: DevOps </a:t>
            </a:r>
            <a:r>
              <a:rPr lang="en-US" dirty="0" err="1"/>
              <a:t>mühendisi</a:t>
            </a:r>
            <a:r>
              <a:rPr lang="en-US" dirty="0"/>
              <a:t>, </a:t>
            </a:r>
            <a:r>
              <a:rPr lang="en-US" dirty="0" err="1"/>
              <a:t>yazılımın</a:t>
            </a:r>
            <a:r>
              <a:rPr lang="en-US" dirty="0"/>
              <a:t> </a:t>
            </a:r>
            <a:r>
              <a:rPr lang="en-US" dirty="0" err="1"/>
              <a:t>performansını</a:t>
            </a:r>
            <a:r>
              <a:rPr lang="en-US" dirty="0"/>
              <a:t>, </a:t>
            </a:r>
            <a:r>
              <a:rPr lang="en-US" dirty="0" err="1"/>
              <a:t>güvenilirliğini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kullanılabilirliğini</a:t>
            </a:r>
            <a:r>
              <a:rPr lang="en-US" dirty="0"/>
              <a:t> </a:t>
            </a:r>
            <a:r>
              <a:rPr lang="en-US" dirty="0" err="1"/>
              <a:t>izler</a:t>
            </a:r>
            <a:r>
              <a:rPr lang="en-US" dirty="0"/>
              <a:t>. </a:t>
            </a:r>
            <a:r>
              <a:rPr lang="en-US" dirty="0" err="1"/>
              <a:t>Hata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sorunları</a:t>
            </a:r>
            <a:r>
              <a:rPr lang="en-US" dirty="0"/>
              <a:t> </a:t>
            </a:r>
            <a:r>
              <a:rPr lang="en-US" dirty="0" err="1"/>
              <a:t>tespit</a:t>
            </a:r>
            <a:r>
              <a:rPr lang="en-US" dirty="0"/>
              <a:t> </a:t>
            </a:r>
            <a:r>
              <a:rPr lang="en-US" dirty="0" err="1"/>
              <a:t>etmek</a:t>
            </a:r>
            <a:r>
              <a:rPr lang="en-US" dirty="0"/>
              <a:t> </a:t>
            </a:r>
            <a:r>
              <a:rPr lang="en-US" dirty="0" err="1"/>
              <a:t>için</a:t>
            </a:r>
            <a:r>
              <a:rPr lang="en-US" dirty="0"/>
              <a:t> </a:t>
            </a:r>
            <a:r>
              <a:rPr lang="en-US" dirty="0" err="1"/>
              <a:t>izleme</a:t>
            </a:r>
            <a:r>
              <a:rPr lang="en-US" dirty="0"/>
              <a:t> </a:t>
            </a:r>
            <a:r>
              <a:rPr lang="en-US" dirty="0" err="1"/>
              <a:t>araçlarını</a:t>
            </a:r>
            <a:r>
              <a:rPr lang="en-US" dirty="0"/>
              <a:t> </a:t>
            </a:r>
            <a:r>
              <a:rPr lang="en-US" dirty="0" err="1"/>
              <a:t>kullanır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gerekli</a:t>
            </a:r>
            <a:r>
              <a:rPr lang="en-US" dirty="0"/>
              <a:t> </a:t>
            </a:r>
            <a:r>
              <a:rPr lang="en-US" dirty="0" err="1"/>
              <a:t>önlemleri</a:t>
            </a:r>
            <a:r>
              <a:rPr lang="en-US" dirty="0"/>
              <a:t> </a:t>
            </a:r>
            <a:r>
              <a:rPr lang="en-US" dirty="0" err="1"/>
              <a:t>alır</a:t>
            </a:r>
            <a:r>
              <a:rPr lang="en-US" dirty="0"/>
              <a:t>. </a:t>
            </a:r>
            <a:r>
              <a:rPr lang="en-US" dirty="0" err="1"/>
              <a:t>Yazılımın</a:t>
            </a:r>
            <a:r>
              <a:rPr lang="en-US" dirty="0"/>
              <a:t> </a:t>
            </a:r>
            <a:r>
              <a:rPr lang="en-US" dirty="0" err="1"/>
              <a:t>sürekli</a:t>
            </a:r>
            <a:r>
              <a:rPr lang="en-US" dirty="0"/>
              <a:t> </a:t>
            </a:r>
            <a:r>
              <a:rPr lang="en-US" dirty="0" err="1"/>
              <a:t>olarak</a:t>
            </a:r>
            <a:r>
              <a:rPr lang="en-US" dirty="0"/>
              <a:t> </a:t>
            </a:r>
            <a:r>
              <a:rPr lang="en-US" dirty="0" err="1"/>
              <a:t>iyileştirilmesini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sorunsuz</a:t>
            </a:r>
            <a:r>
              <a:rPr lang="en-US" dirty="0"/>
              <a:t> </a:t>
            </a:r>
            <a:r>
              <a:rPr lang="en-US" dirty="0" err="1"/>
              <a:t>çalışmasını</a:t>
            </a:r>
            <a:r>
              <a:rPr lang="en-US" dirty="0"/>
              <a:t> </a:t>
            </a:r>
            <a:r>
              <a:rPr lang="en-US" dirty="0" err="1"/>
              <a:t>sağlar</a:t>
            </a:r>
            <a:r>
              <a:rPr lang="en-US" dirty="0"/>
              <a:t>.</a:t>
            </a:r>
          </a:p>
          <a:p>
            <a:r>
              <a:rPr lang="en-US" dirty="0" err="1"/>
              <a:t>İşbirliği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Ekip</a:t>
            </a:r>
            <a:r>
              <a:rPr lang="en-US" dirty="0"/>
              <a:t> </a:t>
            </a:r>
            <a:r>
              <a:rPr lang="en-US" dirty="0" err="1"/>
              <a:t>Çalışması</a:t>
            </a:r>
            <a:r>
              <a:rPr lang="en-US" dirty="0"/>
              <a:t>: DevOps </a:t>
            </a:r>
            <a:r>
              <a:rPr lang="en-US" dirty="0" err="1"/>
              <a:t>mühendisi</a:t>
            </a:r>
            <a:r>
              <a:rPr lang="en-US" dirty="0"/>
              <a:t>, </a:t>
            </a:r>
            <a:r>
              <a:rPr lang="en-US" dirty="0" err="1"/>
              <a:t>farklı</a:t>
            </a:r>
            <a:r>
              <a:rPr lang="en-US" dirty="0"/>
              <a:t> </a:t>
            </a:r>
            <a:r>
              <a:rPr lang="en-US" dirty="0" err="1"/>
              <a:t>ekipler</a:t>
            </a:r>
            <a:r>
              <a:rPr lang="en-US" dirty="0"/>
              <a:t> </a:t>
            </a:r>
            <a:r>
              <a:rPr lang="en-US" dirty="0" err="1"/>
              <a:t>arasında</a:t>
            </a:r>
            <a:r>
              <a:rPr lang="en-US" dirty="0"/>
              <a:t> </a:t>
            </a:r>
            <a:r>
              <a:rPr lang="en-US" dirty="0" err="1"/>
              <a:t>etkili</a:t>
            </a:r>
            <a:r>
              <a:rPr lang="en-US" dirty="0"/>
              <a:t> </a:t>
            </a:r>
            <a:r>
              <a:rPr lang="en-US" dirty="0" err="1"/>
              <a:t>iletişim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işbirliğini</a:t>
            </a:r>
            <a:r>
              <a:rPr lang="en-US" dirty="0"/>
              <a:t> </a:t>
            </a:r>
            <a:r>
              <a:rPr lang="en-US" dirty="0" err="1"/>
              <a:t>sağlar</a:t>
            </a:r>
            <a:r>
              <a:rPr lang="en-US" dirty="0"/>
              <a:t>. </a:t>
            </a:r>
            <a:r>
              <a:rPr lang="en-US" dirty="0" err="1"/>
              <a:t>Geliştirme</a:t>
            </a:r>
            <a:r>
              <a:rPr lang="en-US" dirty="0"/>
              <a:t>, test, </a:t>
            </a:r>
            <a:r>
              <a:rPr lang="en-US" dirty="0" err="1"/>
              <a:t>operasyon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diğer</a:t>
            </a:r>
            <a:r>
              <a:rPr lang="en-US" dirty="0"/>
              <a:t> </a:t>
            </a:r>
            <a:r>
              <a:rPr lang="en-US" dirty="0" err="1"/>
              <a:t>paydaşlar</a:t>
            </a:r>
            <a:r>
              <a:rPr lang="en-US" dirty="0"/>
              <a:t> </a:t>
            </a:r>
            <a:r>
              <a:rPr lang="en-US" dirty="0" err="1"/>
              <a:t>arasında</a:t>
            </a:r>
            <a:r>
              <a:rPr lang="en-US" dirty="0"/>
              <a:t> </a:t>
            </a:r>
            <a:r>
              <a:rPr lang="en-US" dirty="0" err="1"/>
              <a:t>koordinasyonu</a:t>
            </a:r>
            <a:r>
              <a:rPr lang="en-US" dirty="0"/>
              <a:t> </a:t>
            </a:r>
            <a:r>
              <a:rPr lang="en-US" dirty="0" err="1"/>
              <a:t>yönetir</a:t>
            </a:r>
            <a:r>
              <a:rPr lang="en-US" dirty="0"/>
              <a:t>. </a:t>
            </a:r>
            <a:r>
              <a:rPr lang="en-US" dirty="0" err="1"/>
              <a:t>Aynı</a:t>
            </a:r>
            <a:r>
              <a:rPr lang="en-US" dirty="0"/>
              <a:t> </a:t>
            </a:r>
            <a:r>
              <a:rPr lang="en-US" dirty="0" err="1"/>
              <a:t>zamanda</a:t>
            </a:r>
            <a:r>
              <a:rPr lang="en-US" dirty="0"/>
              <a:t>, </a:t>
            </a:r>
            <a:r>
              <a:rPr lang="en-US" dirty="0" err="1"/>
              <a:t>proje</a:t>
            </a:r>
            <a:r>
              <a:rPr lang="en-US" dirty="0"/>
              <a:t> </a:t>
            </a:r>
            <a:r>
              <a:rPr lang="en-US" dirty="0" err="1"/>
              <a:t>yönetimi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planlama</a:t>
            </a:r>
            <a:r>
              <a:rPr lang="en-US" dirty="0"/>
              <a:t> </a:t>
            </a:r>
            <a:r>
              <a:rPr lang="en-US" dirty="0" err="1"/>
              <a:t>süreçlerine</a:t>
            </a:r>
            <a:r>
              <a:rPr lang="en-US" dirty="0"/>
              <a:t> </a:t>
            </a:r>
            <a:r>
              <a:rPr lang="en-US" dirty="0" err="1"/>
              <a:t>katkıda</a:t>
            </a:r>
            <a:r>
              <a:rPr lang="en-US" dirty="0"/>
              <a:t> </a:t>
            </a:r>
            <a:r>
              <a:rPr lang="en-US" dirty="0" err="1"/>
              <a:t>bulunur</a:t>
            </a:r>
            <a:r>
              <a:rPr lang="en-US" dirty="0"/>
              <a:t>.</a:t>
            </a:r>
          </a:p>
          <a:p>
            <a:r>
              <a:rPr lang="en-US" dirty="0" err="1"/>
              <a:t>Otomatik</a:t>
            </a:r>
            <a:r>
              <a:rPr lang="en-US" dirty="0"/>
              <a:t> </a:t>
            </a:r>
            <a:r>
              <a:rPr lang="en-US" dirty="0" err="1"/>
              <a:t>Testler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Güvenlik</a:t>
            </a:r>
            <a:r>
              <a:rPr lang="en-US" dirty="0"/>
              <a:t>: DevOps </a:t>
            </a:r>
            <a:r>
              <a:rPr lang="en-US" dirty="0" err="1"/>
              <a:t>mühendisi</a:t>
            </a:r>
            <a:r>
              <a:rPr lang="en-US" dirty="0"/>
              <a:t>, </a:t>
            </a:r>
            <a:r>
              <a:rPr lang="en-US" dirty="0" err="1"/>
              <a:t>otomatik</a:t>
            </a:r>
            <a:r>
              <a:rPr lang="en-US" dirty="0"/>
              <a:t> test </a:t>
            </a:r>
            <a:r>
              <a:rPr lang="en-US" dirty="0" err="1"/>
              <a:t>süreçlerini</a:t>
            </a:r>
            <a:r>
              <a:rPr lang="en-US" dirty="0"/>
              <a:t> </a:t>
            </a:r>
            <a:r>
              <a:rPr lang="en-US" dirty="0" err="1"/>
              <a:t>tasarlar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uygular</a:t>
            </a:r>
            <a:r>
              <a:rPr lang="en-US" dirty="0"/>
              <a:t>. </a:t>
            </a:r>
            <a:r>
              <a:rPr lang="en-US" dirty="0" err="1"/>
              <a:t>Birim</a:t>
            </a:r>
            <a:r>
              <a:rPr lang="en-US" dirty="0"/>
              <a:t> </a:t>
            </a:r>
            <a:r>
              <a:rPr lang="en-US" dirty="0" err="1"/>
              <a:t>testleri</a:t>
            </a:r>
            <a:r>
              <a:rPr lang="en-US" dirty="0"/>
              <a:t>, </a:t>
            </a:r>
            <a:r>
              <a:rPr lang="en-US" dirty="0" err="1"/>
              <a:t>entegrasyon</a:t>
            </a:r>
            <a:r>
              <a:rPr lang="en-US" dirty="0"/>
              <a:t> </a:t>
            </a:r>
            <a:r>
              <a:rPr lang="en-US" dirty="0" err="1"/>
              <a:t>testleri</a:t>
            </a:r>
            <a:r>
              <a:rPr lang="en-US" dirty="0"/>
              <a:t>, </a:t>
            </a:r>
            <a:r>
              <a:rPr lang="en-US" dirty="0" err="1"/>
              <a:t>performans</a:t>
            </a:r>
            <a:r>
              <a:rPr lang="en-US" dirty="0"/>
              <a:t> </a:t>
            </a:r>
            <a:r>
              <a:rPr lang="en-US" dirty="0" err="1"/>
              <a:t>testleri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güvenlik</a:t>
            </a:r>
            <a:r>
              <a:rPr lang="en-US" dirty="0"/>
              <a:t> </a:t>
            </a:r>
            <a:r>
              <a:rPr lang="en-US" dirty="0" err="1"/>
              <a:t>testleri</a:t>
            </a:r>
            <a:r>
              <a:rPr lang="en-US" dirty="0"/>
              <a:t> </a:t>
            </a:r>
            <a:r>
              <a:rPr lang="en-US" dirty="0" err="1"/>
              <a:t>gibi</a:t>
            </a:r>
            <a:r>
              <a:rPr lang="en-US" dirty="0"/>
              <a:t> </a:t>
            </a:r>
            <a:r>
              <a:rPr lang="en-US" dirty="0" err="1"/>
              <a:t>farklı</a:t>
            </a:r>
            <a:r>
              <a:rPr lang="en-US" dirty="0"/>
              <a:t> </a:t>
            </a:r>
            <a:r>
              <a:rPr lang="en-US" dirty="0" err="1"/>
              <a:t>testlerin</a:t>
            </a:r>
            <a:r>
              <a:rPr lang="en-US" dirty="0"/>
              <a:t> </a:t>
            </a:r>
            <a:r>
              <a:rPr lang="en-US" dirty="0" err="1"/>
              <a:t>otomatikleştirilmesini</a:t>
            </a:r>
            <a:r>
              <a:rPr lang="en-US" dirty="0"/>
              <a:t> </a:t>
            </a:r>
            <a:r>
              <a:rPr lang="en-US" dirty="0" err="1"/>
              <a:t>sağlar</a:t>
            </a:r>
            <a:r>
              <a:rPr lang="en-US" dirty="0"/>
              <a:t>. </a:t>
            </a:r>
            <a:r>
              <a:rPr lang="en-US" dirty="0" err="1"/>
              <a:t>Aynı</a:t>
            </a:r>
            <a:r>
              <a:rPr lang="en-US" dirty="0"/>
              <a:t> </a:t>
            </a:r>
            <a:r>
              <a:rPr lang="en-US" dirty="0" err="1"/>
              <a:t>zamanda</a:t>
            </a:r>
            <a:r>
              <a:rPr lang="en-US" dirty="0"/>
              <a:t>, </a:t>
            </a:r>
            <a:r>
              <a:rPr lang="en-US" dirty="0" err="1"/>
              <a:t>yazılımın</a:t>
            </a:r>
            <a:r>
              <a:rPr lang="en-US" dirty="0"/>
              <a:t> </a:t>
            </a:r>
            <a:r>
              <a:rPr lang="en-US" dirty="0" err="1"/>
              <a:t>güvenliğini</a:t>
            </a:r>
            <a:r>
              <a:rPr lang="en-US" dirty="0"/>
              <a:t> </a:t>
            </a:r>
            <a:r>
              <a:rPr lang="en-US" dirty="0" err="1"/>
              <a:t>sağlamak</a:t>
            </a:r>
            <a:r>
              <a:rPr lang="en-US" dirty="0"/>
              <a:t> </a:t>
            </a:r>
            <a:r>
              <a:rPr lang="en-US" dirty="0" err="1"/>
              <a:t>için</a:t>
            </a:r>
            <a:r>
              <a:rPr lang="en-US" dirty="0"/>
              <a:t> </a:t>
            </a:r>
            <a:r>
              <a:rPr lang="en-US" dirty="0" err="1"/>
              <a:t>güvenlik</a:t>
            </a:r>
            <a:r>
              <a:rPr lang="en-US" dirty="0"/>
              <a:t> </a:t>
            </a:r>
            <a:r>
              <a:rPr lang="en-US" dirty="0" err="1"/>
              <a:t>önlemlerini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sızma</a:t>
            </a:r>
            <a:r>
              <a:rPr lang="en-US" dirty="0"/>
              <a:t> </a:t>
            </a:r>
            <a:r>
              <a:rPr lang="en-US" dirty="0" err="1"/>
              <a:t>testlerini</a:t>
            </a:r>
            <a:r>
              <a:rPr lang="en-US" dirty="0"/>
              <a:t> </a:t>
            </a:r>
            <a:r>
              <a:rPr lang="en-US" dirty="0" err="1"/>
              <a:t>yönetir</a:t>
            </a:r>
            <a:r>
              <a:rPr lang="en-US" dirty="0"/>
              <a:t>.</a:t>
            </a:r>
          </a:p>
          <a:p>
            <a:r>
              <a:rPr lang="en-US" dirty="0"/>
              <a:t>DevOps </a:t>
            </a:r>
            <a:r>
              <a:rPr lang="en-US" dirty="0" err="1"/>
              <a:t>mühendisi</a:t>
            </a:r>
            <a:r>
              <a:rPr lang="en-US" dirty="0"/>
              <a:t>, SDLC </a:t>
            </a:r>
            <a:r>
              <a:rPr lang="en-US" dirty="0" err="1"/>
              <a:t>sürecindeki</a:t>
            </a:r>
            <a:r>
              <a:rPr lang="en-US" dirty="0"/>
              <a:t> </a:t>
            </a:r>
            <a:r>
              <a:rPr lang="en-US" dirty="0" err="1"/>
              <a:t>rolleriyle</a:t>
            </a:r>
            <a:r>
              <a:rPr lang="en-US" dirty="0"/>
              <a:t> </a:t>
            </a:r>
            <a:r>
              <a:rPr lang="en-US" dirty="0" err="1"/>
              <a:t>yazılımın</a:t>
            </a:r>
            <a:r>
              <a:rPr lang="en-US" dirty="0"/>
              <a:t> </a:t>
            </a:r>
            <a:r>
              <a:rPr lang="en-US" dirty="0" err="1"/>
              <a:t>hızlı</a:t>
            </a:r>
            <a:r>
              <a:rPr lang="en-US" dirty="0"/>
              <a:t>, </a:t>
            </a:r>
            <a:r>
              <a:rPr lang="en-US" dirty="0" err="1"/>
              <a:t>güvenilir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sürekli</a:t>
            </a:r>
            <a:r>
              <a:rPr lang="en-US" dirty="0"/>
              <a:t> </a:t>
            </a:r>
            <a:r>
              <a:rPr lang="en-US" dirty="0" err="1"/>
              <a:t>olarak</a:t>
            </a:r>
            <a:r>
              <a:rPr lang="en-US" dirty="0"/>
              <a:t> </a:t>
            </a:r>
            <a:r>
              <a:rPr lang="en-US" dirty="0" err="1"/>
              <a:t>geliştirilmesini</a:t>
            </a:r>
            <a:r>
              <a:rPr lang="en-US" dirty="0"/>
              <a:t>, test </a:t>
            </a:r>
            <a:r>
              <a:rPr lang="en-US" dirty="0" err="1"/>
              <a:t>edilmesini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dağıtılmasını</a:t>
            </a:r>
            <a:r>
              <a:rPr lang="en-US" dirty="0"/>
              <a:t> </a:t>
            </a:r>
            <a:r>
              <a:rPr lang="en-US" dirty="0" err="1"/>
              <a:t>sağlar</a:t>
            </a:r>
            <a:r>
              <a:rPr lang="en-US" dirty="0"/>
              <a:t>. </a:t>
            </a:r>
            <a:r>
              <a:rPr lang="en-US" dirty="0" err="1"/>
              <a:t>Sürekli</a:t>
            </a:r>
            <a:r>
              <a:rPr lang="en-US" dirty="0"/>
              <a:t> </a:t>
            </a:r>
            <a:r>
              <a:rPr lang="en-US" dirty="0" err="1"/>
              <a:t>iyileştirme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otomasyon</a:t>
            </a:r>
            <a:r>
              <a:rPr lang="en-US" dirty="0"/>
              <a:t> </a:t>
            </a:r>
            <a:r>
              <a:rPr lang="en-US" dirty="0" err="1"/>
              <a:t>ilkelerine</a:t>
            </a:r>
            <a:r>
              <a:rPr lang="en-US" dirty="0"/>
              <a:t> </a:t>
            </a:r>
            <a:r>
              <a:rPr lang="en-US" dirty="0" err="1"/>
              <a:t>dayalı</a:t>
            </a:r>
            <a:r>
              <a:rPr lang="en-US" dirty="0"/>
              <a:t> </a:t>
            </a:r>
            <a:r>
              <a:rPr lang="en-US" dirty="0" err="1"/>
              <a:t>olarak</a:t>
            </a:r>
            <a:r>
              <a:rPr lang="en-US" dirty="0"/>
              <a:t> </a:t>
            </a:r>
            <a:r>
              <a:rPr lang="en-US" dirty="0" err="1"/>
              <a:t>çalışarak</a:t>
            </a:r>
            <a:r>
              <a:rPr lang="en-US" dirty="0"/>
              <a:t>, </a:t>
            </a:r>
            <a:r>
              <a:rPr lang="en-US" dirty="0" err="1"/>
              <a:t>yazılım</a:t>
            </a:r>
            <a:r>
              <a:rPr lang="en-US" dirty="0"/>
              <a:t> </a:t>
            </a:r>
            <a:r>
              <a:rPr lang="en-US" dirty="0" err="1"/>
              <a:t>projesinin</a:t>
            </a:r>
            <a:r>
              <a:rPr lang="en-US" dirty="0"/>
              <a:t> </a:t>
            </a:r>
            <a:r>
              <a:rPr lang="en-US" dirty="0" err="1"/>
              <a:t>başarılı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şekilde</a:t>
            </a:r>
            <a:r>
              <a:rPr lang="en-US" dirty="0"/>
              <a:t> </a:t>
            </a:r>
            <a:r>
              <a:rPr lang="en-US" dirty="0" err="1"/>
              <a:t>hayata</a:t>
            </a:r>
            <a:r>
              <a:rPr lang="en-US" dirty="0"/>
              <a:t> </a:t>
            </a:r>
            <a:r>
              <a:rPr lang="en-US" dirty="0" err="1"/>
              <a:t>geçirilmesini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yönetilmesini</a:t>
            </a:r>
            <a:r>
              <a:rPr lang="en-US" dirty="0"/>
              <a:t> </a:t>
            </a:r>
            <a:r>
              <a:rPr lang="en-US" dirty="0" err="1"/>
              <a:t>destekler</a:t>
            </a:r>
            <a:r>
              <a:rPr lang="en-US" dirty="0"/>
              <a:t>.</a:t>
            </a:r>
            <a:endParaRPr lang="en-TR" dirty="0"/>
          </a:p>
        </p:txBody>
      </p:sp>
    </p:spTree>
    <p:extLst>
      <p:ext uri="{BB962C8B-B14F-4D97-AF65-F5344CB8AC3E}">
        <p14:creationId xmlns:p14="http://schemas.microsoft.com/office/powerpoint/2010/main" val="219704615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6E9535-CBE2-1A52-A54F-464AEA173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R" dirty="0"/>
              <a:t>DevOps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2AFF0B-7CBD-C1CE-3D3B-6B69DA1A5B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r>
              <a:rPr lang="en-US" dirty="0" err="1"/>
              <a:t>Sürekli</a:t>
            </a:r>
            <a:r>
              <a:rPr lang="en-US" dirty="0"/>
              <a:t> </a:t>
            </a:r>
            <a:r>
              <a:rPr lang="en-US" dirty="0" err="1"/>
              <a:t>Entegrasyon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Sürekli</a:t>
            </a:r>
            <a:r>
              <a:rPr lang="en-US" dirty="0"/>
              <a:t> </a:t>
            </a:r>
            <a:r>
              <a:rPr lang="en-US" dirty="0" err="1"/>
              <a:t>Dağıtım</a:t>
            </a:r>
            <a:r>
              <a:rPr lang="en-US" dirty="0"/>
              <a:t> (CI/CD) </a:t>
            </a:r>
            <a:r>
              <a:rPr lang="en-US" dirty="0" err="1"/>
              <a:t>Yönetimi</a:t>
            </a:r>
            <a:r>
              <a:rPr lang="en-US" dirty="0"/>
              <a:t>: DevOps </a:t>
            </a:r>
            <a:r>
              <a:rPr lang="en-US" dirty="0" err="1"/>
              <a:t>mühendisi</a:t>
            </a:r>
            <a:r>
              <a:rPr lang="en-US" dirty="0"/>
              <a:t>, CI/CD </a:t>
            </a:r>
            <a:r>
              <a:rPr lang="en-US" dirty="0" err="1"/>
              <a:t>süreçlerini</a:t>
            </a:r>
            <a:r>
              <a:rPr lang="en-US" dirty="0"/>
              <a:t> </a:t>
            </a:r>
            <a:r>
              <a:rPr lang="en-US" dirty="0" err="1"/>
              <a:t>oluşturur</a:t>
            </a:r>
            <a:r>
              <a:rPr lang="en-US" dirty="0"/>
              <a:t>, </a:t>
            </a:r>
            <a:r>
              <a:rPr lang="en-US" dirty="0" err="1"/>
              <a:t>yapılandırır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yönetir</a:t>
            </a:r>
            <a:r>
              <a:rPr lang="en-US" dirty="0"/>
              <a:t>. Bu </a:t>
            </a:r>
            <a:r>
              <a:rPr lang="en-US" dirty="0" err="1"/>
              <a:t>süreçler</a:t>
            </a:r>
            <a:r>
              <a:rPr lang="en-US" dirty="0"/>
              <a:t>, </a:t>
            </a:r>
            <a:r>
              <a:rPr lang="en-US" dirty="0" err="1"/>
              <a:t>yazılımın</a:t>
            </a:r>
            <a:r>
              <a:rPr lang="en-US" dirty="0"/>
              <a:t> </a:t>
            </a:r>
            <a:r>
              <a:rPr lang="en-US" dirty="0" err="1"/>
              <a:t>sürekli</a:t>
            </a:r>
            <a:r>
              <a:rPr lang="en-US" dirty="0"/>
              <a:t> </a:t>
            </a:r>
            <a:r>
              <a:rPr lang="en-US" dirty="0" err="1"/>
              <a:t>olarak</a:t>
            </a:r>
            <a:r>
              <a:rPr lang="en-US" dirty="0"/>
              <a:t> </a:t>
            </a:r>
            <a:r>
              <a:rPr lang="en-US" dirty="0" err="1"/>
              <a:t>derlenmesini</a:t>
            </a:r>
            <a:r>
              <a:rPr lang="en-US" dirty="0"/>
              <a:t>, test </a:t>
            </a:r>
            <a:r>
              <a:rPr lang="en-US" dirty="0" err="1"/>
              <a:t>edilmesini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dağıtılmasını</a:t>
            </a:r>
            <a:r>
              <a:rPr lang="en-US" dirty="0"/>
              <a:t> </a:t>
            </a:r>
            <a:r>
              <a:rPr lang="en-US" dirty="0" err="1"/>
              <a:t>sağlar</a:t>
            </a:r>
            <a:r>
              <a:rPr lang="en-US" dirty="0"/>
              <a:t>. </a:t>
            </a:r>
            <a:r>
              <a:rPr lang="en-US" dirty="0" err="1"/>
              <a:t>Otomatikleştirme</a:t>
            </a:r>
            <a:r>
              <a:rPr lang="en-US" dirty="0"/>
              <a:t> </a:t>
            </a:r>
            <a:r>
              <a:rPr lang="en-US" dirty="0" err="1"/>
              <a:t>araçları</a:t>
            </a:r>
            <a:r>
              <a:rPr lang="en-US" dirty="0"/>
              <a:t> </a:t>
            </a:r>
            <a:r>
              <a:rPr lang="en-US" dirty="0" err="1"/>
              <a:t>kullanarak</a:t>
            </a:r>
            <a:r>
              <a:rPr lang="en-US" dirty="0"/>
              <a:t> </a:t>
            </a:r>
            <a:r>
              <a:rPr lang="en-US" dirty="0" err="1"/>
              <a:t>sürekli</a:t>
            </a:r>
            <a:r>
              <a:rPr lang="en-US" dirty="0"/>
              <a:t> </a:t>
            </a:r>
            <a:r>
              <a:rPr lang="en-US" dirty="0" err="1"/>
              <a:t>entegrasyon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sürekli</a:t>
            </a:r>
            <a:r>
              <a:rPr lang="en-US" dirty="0"/>
              <a:t> </a:t>
            </a:r>
            <a:r>
              <a:rPr lang="en-US" dirty="0" err="1"/>
              <a:t>dağıtımın</a:t>
            </a:r>
            <a:r>
              <a:rPr lang="en-US" dirty="0"/>
              <a:t> </a:t>
            </a:r>
            <a:r>
              <a:rPr lang="en-US" dirty="0" err="1"/>
              <a:t>sorunsuz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şekilde</a:t>
            </a:r>
            <a:r>
              <a:rPr lang="en-US" dirty="0"/>
              <a:t> </a:t>
            </a:r>
            <a:r>
              <a:rPr lang="en-US" dirty="0" err="1"/>
              <a:t>gerçekleşmesini</a:t>
            </a:r>
            <a:r>
              <a:rPr lang="en-US" dirty="0"/>
              <a:t> </a:t>
            </a:r>
            <a:r>
              <a:rPr lang="en-US" dirty="0" err="1"/>
              <a:t>sağlar</a:t>
            </a:r>
            <a:r>
              <a:rPr lang="en-US" dirty="0"/>
              <a:t>.</a:t>
            </a:r>
          </a:p>
          <a:p>
            <a:r>
              <a:rPr lang="en-US" dirty="0" err="1"/>
              <a:t>Altyapı</a:t>
            </a:r>
            <a:r>
              <a:rPr lang="en-US" dirty="0"/>
              <a:t> </a:t>
            </a:r>
            <a:r>
              <a:rPr lang="en-US" dirty="0" err="1"/>
              <a:t>Otomasyonu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Yönetimi</a:t>
            </a:r>
            <a:r>
              <a:rPr lang="en-US" dirty="0"/>
              <a:t>: DevOps </a:t>
            </a:r>
            <a:r>
              <a:rPr lang="en-US" dirty="0" err="1"/>
              <a:t>mühendisi</a:t>
            </a:r>
            <a:r>
              <a:rPr lang="en-US" dirty="0"/>
              <a:t>, </a:t>
            </a:r>
            <a:r>
              <a:rPr lang="en-US" dirty="0" err="1"/>
              <a:t>altyapı</a:t>
            </a:r>
            <a:r>
              <a:rPr lang="en-US" dirty="0"/>
              <a:t> </a:t>
            </a:r>
            <a:r>
              <a:rPr lang="en-US" dirty="0" err="1"/>
              <a:t>kaynaklarının</a:t>
            </a:r>
            <a:r>
              <a:rPr lang="en-US" dirty="0"/>
              <a:t> (</a:t>
            </a:r>
            <a:r>
              <a:rPr lang="en-US" dirty="0" err="1"/>
              <a:t>sunucular</a:t>
            </a:r>
            <a:r>
              <a:rPr lang="en-US" dirty="0"/>
              <a:t>, </a:t>
            </a:r>
            <a:r>
              <a:rPr lang="en-US" dirty="0" err="1"/>
              <a:t>veritabanları</a:t>
            </a:r>
            <a:r>
              <a:rPr lang="en-US" dirty="0"/>
              <a:t>, </a:t>
            </a:r>
            <a:r>
              <a:rPr lang="en-US" dirty="0" err="1"/>
              <a:t>ağ</a:t>
            </a:r>
            <a:r>
              <a:rPr lang="en-US" dirty="0"/>
              <a:t> </a:t>
            </a:r>
            <a:r>
              <a:rPr lang="en-US" dirty="0" err="1"/>
              <a:t>bileşenleri</a:t>
            </a:r>
            <a:r>
              <a:rPr lang="en-US" dirty="0"/>
              <a:t> vb.) </a:t>
            </a:r>
            <a:r>
              <a:rPr lang="en-US" dirty="0" err="1"/>
              <a:t>otomatikleştirilmesi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yönetilmesiyle</a:t>
            </a:r>
            <a:r>
              <a:rPr lang="en-US" dirty="0"/>
              <a:t> </a:t>
            </a:r>
            <a:r>
              <a:rPr lang="en-US" dirty="0" err="1"/>
              <a:t>ilgilenir</a:t>
            </a:r>
            <a:r>
              <a:rPr lang="en-US" dirty="0"/>
              <a:t>. </a:t>
            </a:r>
            <a:r>
              <a:rPr lang="en-US" dirty="0" err="1"/>
              <a:t>İhtiyaç</a:t>
            </a:r>
            <a:r>
              <a:rPr lang="en-US" dirty="0"/>
              <a:t> </a:t>
            </a:r>
            <a:r>
              <a:rPr lang="en-US" dirty="0" err="1"/>
              <a:t>duyulan</a:t>
            </a:r>
            <a:r>
              <a:rPr lang="en-US" dirty="0"/>
              <a:t> </a:t>
            </a:r>
            <a:r>
              <a:rPr lang="en-US" dirty="0" err="1"/>
              <a:t>altyapı</a:t>
            </a:r>
            <a:r>
              <a:rPr lang="en-US" dirty="0"/>
              <a:t> </a:t>
            </a:r>
            <a:r>
              <a:rPr lang="en-US" dirty="0" err="1"/>
              <a:t>kaynaklarını</a:t>
            </a:r>
            <a:r>
              <a:rPr lang="en-US" dirty="0"/>
              <a:t> </a:t>
            </a:r>
            <a:r>
              <a:rPr lang="en-US" dirty="0" err="1"/>
              <a:t>oluşturur</a:t>
            </a:r>
            <a:r>
              <a:rPr lang="en-US" dirty="0"/>
              <a:t>, </a:t>
            </a:r>
            <a:r>
              <a:rPr lang="en-US" dirty="0" err="1"/>
              <a:t>konfigüre</a:t>
            </a:r>
            <a:r>
              <a:rPr lang="en-US" dirty="0"/>
              <a:t> </a:t>
            </a:r>
            <a:r>
              <a:rPr lang="en-US" dirty="0" err="1"/>
              <a:t>eder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otomatikleştirir</a:t>
            </a:r>
            <a:r>
              <a:rPr lang="en-US" dirty="0"/>
              <a:t>. </a:t>
            </a:r>
            <a:r>
              <a:rPr lang="en-US" dirty="0" err="1"/>
              <a:t>Altyapının</a:t>
            </a:r>
            <a:r>
              <a:rPr lang="en-US" dirty="0"/>
              <a:t> </a:t>
            </a:r>
            <a:r>
              <a:rPr lang="en-US" dirty="0" err="1"/>
              <a:t>güvenli</a:t>
            </a:r>
            <a:r>
              <a:rPr lang="en-US" dirty="0"/>
              <a:t>, </a:t>
            </a:r>
            <a:r>
              <a:rPr lang="en-US" dirty="0" err="1"/>
              <a:t>ölçeklenebilir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yönetilebilir</a:t>
            </a:r>
            <a:r>
              <a:rPr lang="en-US" dirty="0"/>
              <a:t> </a:t>
            </a:r>
            <a:r>
              <a:rPr lang="en-US" dirty="0" err="1"/>
              <a:t>olmasını</a:t>
            </a:r>
            <a:r>
              <a:rPr lang="en-US" dirty="0"/>
              <a:t> </a:t>
            </a:r>
            <a:r>
              <a:rPr lang="en-US" dirty="0" err="1"/>
              <a:t>sağlar</a:t>
            </a:r>
            <a:r>
              <a:rPr lang="en-US" dirty="0"/>
              <a:t>.</a:t>
            </a:r>
          </a:p>
          <a:p>
            <a:r>
              <a:rPr lang="en-US" dirty="0" err="1"/>
              <a:t>İzleme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Hata</a:t>
            </a:r>
            <a:r>
              <a:rPr lang="en-US" dirty="0"/>
              <a:t> </a:t>
            </a:r>
            <a:r>
              <a:rPr lang="en-US" dirty="0" err="1"/>
              <a:t>Ayıklama</a:t>
            </a:r>
            <a:r>
              <a:rPr lang="en-US" dirty="0"/>
              <a:t>: DevOps </a:t>
            </a:r>
            <a:r>
              <a:rPr lang="en-US" dirty="0" err="1"/>
              <a:t>mühendisi</a:t>
            </a:r>
            <a:r>
              <a:rPr lang="en-US" dirty="0"/>
              <a:t>, </a:t>
            </a:r>
            <a:r>
              <a:rPr lang="en-US" dirty="0" err="1"/>
              <a:t>yazılımın</a:t>
            </a:r>
            <a:r>
              <a:rPr lang="en-US" dirty="0"/>
              <a:t> </a:t>
            </a:r>
            <a:r>
              <a:rPr lang="en-US" dirty="0" err="1"/>
              <a:t>performansını</a:t>
            </a:r>
            <a:r>
              <a:rPr lang="en-US" dirty="0"/>
              <a:t>, </a:t>
            </a:r>
            <a:r>
              <a:rPr lang="en-US" dirty="0" err="1"/>
              <a:t>güvenilirliğini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kullanılabilirliğini</a:t>
            </a:r>
            <a:r>
              <a:rPr lang="en-US" dirty="0"/>
              <a:t> </a:t>
            </a:r>
            <a:r>
              <a:rPr lang="en-US" dirty="0" err="1"/>
              <a:t>izler</a:t>
            </a:r>
            <a:r>
              <a:rPr lang="en-US" dirty="0"/>
              <a:t>. </a:t>
            </a:r>
            <a:r>
              <a:rPr lang="en-US" dirty="0" err="1"/>
              <a:t>İzleme</a:t>
            </a:r>
            <a:r>
              <a:rPr lang="en-US" dirty="0"/>
              <a:t> </a:t>
            </a:r>
            <a:r>
              <a:rPr lang="en-US" dirty="0" err="1"/>
              <a:t>araçları</a:t>
            </a:r>
            <a:r>
              <a:rPr lang="en-US" dirty="0"/>
              <a:t> </a:t>
            </a:r>
            <a:r>
              <a:rPr lang="en-US" dirty="0" err="1"/>
              <a:t>kullanarak</a:t>
            </a:r>
            <a:r>
              <a:rPr lang="en-US" dirty="0"/>
              <a:t> </a:t>
            </a:r>
            <a:r>
              <a:rPr lang="en-US" dirty="0" err="1"/>
              <a:t>uygulama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altyapıdaki</a:t>
            </a:r>
            <a:r>
              <a:rPr lang="en-US" dirty="0"/>
              <a:t> </a:t>
            </a:r>
            <a:r>
              <a:rPr lang="en-US" dirty="0" err="1"/>
              <a:t>hataları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sorunları</a:t>
            </a:r>
            <a:r>
              <a:rPr lang="en-US" dirty="0"/>
              <a:t> </a:t>
            </a:r>
            <a:r>
              <a:rPr lang="en-US" dirty="0" err="1"/>
              <a:t>tespit</a:t>
            </a:r>
            <a:r>
              <a:rPr lang="en-US" dirty="0"/>
              <a:t> </a:t>
            </a:r>
            <a:r>
              <a:rPr lang="en-US" dirty="0" err="1"/>
              <a:t>eder</a:t>
            </a:r>
            <a:r>
              <a:rPr lang="en-US" dirty="0"/>
              <a:t>. </a:t>
            </a:r>
            <a:r>
              <a:rPr lang="en-US" dirty="0" err="1"/>
              <a:t>Sorunları</a:t>
            </a:r>
            <a:r>
              <a:rPr lang="en-US" dirty="0"/>
              <a:t> </a:t>
            </a:r>
            <a:r>
              <a:rPr lang="en-US" dirty="0" err="1"/>
              <a:t>hızlı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şekilde</a:t>
            </a:r>
            <a:r>
              <a:rPr lang="en-US" dirty="0"/>
              <a:t> </a:t>
            </a:r>
            <a:r>
              <a:rPr lang="en-US" dirty="0" err="1"/>
              <a:t>tanımlar</a:t>
            </a:r>
            <a:r>
              <a:rPr lang="en-US" dirty="0"/>
              <a:t>, </a:t>
            </a:r>
            <a:r>
              <a:rPr lang="en-US" dirty="0" err="1"/>
              <a:t>çözümler</a:t>
            </a:r>
            <a:r>
              <a:rPr lang="en-US" dirty="0"/>
              <a:t> </a:t>
            </a:r>
            <a:r>
              <a:rPr lang="en-US" dirty="0" err="1"/>
              <a:t>üretir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uygular</a:t>
            </a:r>
            <a:r>
              <a:rPr lang="en-US" dirty="0"/>
              <a:t>.</a:t>
            </a:r>
          </a:p>
          <a:p>
            <a:r>
              <a:rPr lang="en-US" dirty="0" err="1"/>
              <a:t>Otomatik</a:t>
            </a:r>
            <a:r>
              <a:rPr lang="en-US" dirty="0"/>
              <a:t> </a:t>
            </a:r>
            <a:r>
              <a:rPr lang="en-US" dirty="0" err="1"/>
              <a:t>Testlerin</a:t>
            </a:r>
            <a:r>
              <a:rPr lang="en-US" dirty="0"/>
              <a:t> </a:t>
            </a:r>
            <a:r>
              <a:rPr lang="en-US" dirty="0" err="1"/>
              <a:t>Tasarımı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Yönetimi</a:t>
            </a:r>
            <a:r>
              <a:rPr lang="en-US" dirty="0"/>
              <a:t>: DevOps </a:t>
            </a:r>
            <a:r>
              <a:rPr lang="en-US" dirty="0" err="1"/>
              <a:t>mühendisi</a:t>
            </a:r>
            <a:r>
              <a:rPr lang="en-US" dirty="0"/>
              <a:t>, </a:t>
            </a:r>
            <a:r>
              <a:rPr lang="en-US" dirty="0" err="1"/>
              <a:t>otomatik</a:t>
            </a:r>
            <a:r>
              <a:rPr lang="en-US" dirty="0"/>
              <a:t> test </a:t>
            </a:r>
            <a:r>
              <a:rPr lang="en-US" dirty="0" err="1"/>
              <a:t>süreçlerini</a:t>
            </a:r>
            <a:r>
              <a:rPr lang="en-US" dirty="0"/>
              <a:t> </a:t>
            </a:r>
            <a:r>
              <a:rPr lang="en-US" dirty="0" err="1"/>
              <a:t>tasarlar</a:t>
            </a:r>
            <a:r>
              <a:rPr lang="en-US" dirty="0"/>
              <a:t>, </a:t>
            </a:r>
            <a:r>
              <a:rPr lang="en-US" dirty="0" err="1"/>
              <a:t>yapılandırır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yönetir</a:t>
            </a:r>
            <a:r>
              <a:rPr lang="en-US" dirty="0"/>
              <a:t>. </a:t>
            </a:r>
            <a:r>
              <a:rPr lang="en-US" dirty="0" err="1"/>
              <a:t>Birim</a:t>
            </a:r>
            <a:r>
              <a:rPr lang="en-US" dirty="0"/>
              <a:t> </a:t>
            </a:r>
            <a:r>
              <a:rPr lang="en-US" dirty="0" err="1"/>
              <a:t>testleri</a:t>
            </a:r>
            <a:r>
              <a:rPr lang="en-US" dirty="0"/>
              <a:t>, </a:t>
            </a:r>
            <a:r>
              <a:rPr lang="en-US" dirty="0" err="1"/>
              <a:t>entegrasyon</a:t>
            </a:r>
            <a:r>
              <a:rPr lang="en-US" dirty="0"/>
              <a:t> </a:t>
            </a:r>
            <a:r>
              <a:rPr lang="en-US" dirty="0" err="1"/>
              <a:t>testleri</a:t>
            </a:r>
            <a:r>
              <a:rPr lang="en-US" dirty="0"/>
              <a:t>, </a:t>
            </a:r>
            <a:r>
              <a:rPr lang="en-US" dirty="0" err="1"/>
              <a:t>performans</a:t>
            </a:r>
            <a:r>
              <a:rPr lang="en-US" dirty="0"/>
              <a:t> </a:t>
            </a:r>
            <a:r>
              <a:rPr lang="en-US" dirty="0" err="1"/>
              <a:t>testleri</a:t>
            </a:r>
            <a:r>
              <a:rPr lang="en-US" dirty="0"/>
              <a:t>, </a:t>
            </a:r>
            <a:r>
              <a:rPr lang="en-US" dirty="0" err="1"/>
              <a:t>güvenlik</a:t>
            </a:r>
            <a:r>
              <a:rPr lang="en-US" dirty="0"/>
              <a:t> </a:t>
            </a:r>
            <a:r>
              <a:rPr lang="en-US" dirty="0" err="1"/>
              <a:t>testleri</a:t>
            </a:r>
            <a:r>
              <a:rPr lang="en-US" dirty="0"/>
              <a:t> vb. </a:t>
            </a:r>
            <a:r>
              <a:rPr lang="en-US" dirty="0" err="1"/>
              <a:t>gibi</a:t>
            </a:r>
            <a:r>
              <a:rPr lang="en-US" dirty="0"/>
              <a:t> </a:t>
            </a:r>
            <a:r>
              <a:rPr lang="en-US" dirty="0" err="1"/>
              <a:t>farklı</a:t>
            </a:r>
            <a:r>
              <a:rPr lang="en-US" dirty="0"/>
              <a:t> </a:t>
            </a:r>
            <a:r>
              <a:rPr lang="en-US" dirty="0" err="1"/>
              <a:t>testleri</a:t>
            </a:r>
            <a:r>
              <a:rPr lang="en-US" dirty="0"/>
              <a:t> </a:t>
            </a:r>
            <a:r>
              <a:rPr lang="en-US" dirty="0" err="1"/>
              <a:t>otomatikleştirir</a:t>
            </a:r>
            <a:r>
              <a:rPr lang="en-US" dirty="0"/>
              <a:t>. </a:t>
            </a:r>
            <a:r>
              <a:rPr lang="en-US" dirty="0" err="1"/>
              <a:t>Testlerin</a:t>
            </a:r>
            <a:r>
              <a:rPr lang="en-US" dirty="0"/>
              <a:t> </a:t>
            </a:r>
            <a:r>
              <a:rPr lang="en-US" dirty="0" err="1"/>
              <a:t>otomatik</a:t>
            </a:r>
            <a:r>
              <a:rPr lang="en-US" dirty="0"/>
              <a:t> </a:t>
            </a:r>
            <a:r>
              <a:rPr lang="en-US" dirty="0" err="1"/>
              <a:t>olarak</a:t>
            </a:r>
            <a:r>
              <a:rPr lang="en-US" dirty="0"/>
              <a:t> </a:t>
            </a:r>
            <a:r>
              <a:rPr lang="en-US" dirty="0" err="1"/>
              <a:t>çalışmasını</a:t>
            </a:r>
            <a:r>
              <a:rPr lang="en-US" dirty="0"/>
              <a:t> </a:t>
            </a:r>
            <a:r>
              <a:rPr lang="en-US" dirty="0" err="1"/>
              <a:t>sağlar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hata</a:t>
            </a:r>
            <a:r>
              <a:rPr lang="en-US" dirty="0"/>
              <a:t> </a:t>
            </a:r>
            <a:r>
              <a:rPr lang="en-US" dirty="0" err="1"/>
              <a:t>ayıklama</a:t>
            </a:r>
            <a:r>
              <a:rPr lang="en-US" dirty="0"/>
              <a:t> </a:t>
            </a:r>
            <a:r>
              <a:rPr lang="en-US" dirty="0" err="1"/>
              <a:t>sürecini</a:t>
            </a:r>
            <a:r>
              <a:rPr lang="en-US" dirty="0"/>
              <a:t> </a:t>
            </a:r>
            <a:r>
              <a:rPr lang="en-US" dirty="0" err="1"/>
              <a:t>kolaylaştırır</a:t>
            </a:r>
            <a:r>
              <a:rPr lang="en-US" dirty="0"/>
              <a:t>.</a:t>
            </a:r>
          </a:p>
          <a:p>
            <a:r>
              <a:rPr lang="en-US" dirty="0" err="1"/>
              <a:t>Güvenlik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Sızma</a:t>
            </a:r>
            <a:r>
              <a:rPr lang="en-US" dirty="0"/>
              <a:t> </a:t>
            </a:r>
            <a:r>
              <a:rPr lang="en-US" dirty="0" err="1"/>
              <a:t>Testleri</a:t>
            </a:r>
            <a:r>
              <a:rPr lang="en-US" dirty="0"/>
              <a:t>: DevOps </a:t>
            </a:r>
            <a:r>
              <a:rPr lang="en-US" dirty="0" err="1"/>
              <a:t>mühendisi</a:t>
            </a:r>
            <a:r>
              <a:rPr lang="en-US" dirty="0"/>
              <a:t>, </a:t>
            </a:r>
            <a:r>
              <a:rPr lang="en-US" dirty="0" err="1"/>
              <a:t>yazılımın</a:t>
            </a:r>
            <a:r>
              <a:rPr lang="en-US" dirty="0"/>
              <a:t> </a:t>
            </a:r>
            <a:r>
              <a:rPr lang="en-US" dirty="0" err="1"/>
              <a:t>güvenliğini</a:t>
            </a:r>
            <a:r>
              <a:rPr lang="en-US" dirty="0"/>
              <a:t> </a:t>
            </a:r>
            <a:r>
              <a:rPr lang="en-US" dirty="0" err="1"/>
              <a:t>sağlamak</a:t>
            </a:r>
            <a:r>
              <a:rPr lang="en-US" dirty="0"/>
              <a:t> </a:t>
            </a:r>
            <a:r>
              <a:rPr lang="en-US" dirty="0" err="1"/>
              <a:t>için</a:t>
            </a:r>
            <a:r>
              <a:rPr lang="en-US" dirty="0"/>
              <a:t> </a:t>
            </a:r>
            <a:r>
              <a:rPr lang="en-US" dirty="0" err="1"/>
              <a:t>güvenlik</a:t>
            </a:r>
            <a:r>
              <a:rPr lang="en-US" dirty="0"/>
              <a:t> </a:t>
            </a:r>
            <a:r>
              <a:rPr lang="en-US" dirty="0" err="1"/>
              <a:t>önlemlerini</a:t>
            </a:r>
            <a:r>
              <a:rPr lang="en-US" dirty="0"/>
              <a:t> </a:t>
            </a:r>
            <a:r>
              <a:rPr lang="en-US" dirty="0" err="1"/>
              <a:t>tasarlar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uygular</a:t>
            </a:r>
            <a:r>
              <a:rPr lang="en-US" dirty="0"/>
              <a:t>. </a:t>
            </a:r>
            <a:r>
              <a:rPr lang="en-US" dirty="0" err="1"/>
              <a:t>Sızma</a:t>
            </a:r>
            <a:r>
              <a:rPr lang="en-US" dirty="0"/>
              <a:t> </a:t>
            </a:r>
            <a:r>
              <a:rPr lang="en-US" dirty="0" err="1"/>
              <a:t>testleri</a:t>
            </a:r>
            <a:r>
              <a:rPr lang="en-US" dirty="0"/>
              <a:t> </a:t>
            </a:r>
            <a:r>
              <a:rPr lang="en-US" dirty="0" err="1"/>
              <a:t>yaparak</a:t>
            </a:r>
            <a:r>
              <a:rPr lang="en-US" dirty="0"/>
              <a:t> </a:t>
            </a:r>
            <a:r>
              <a:rPr lang="en-US" dirty="0" err="1"/>
              <a:t>yazılımın</a:t>
            </a:r>
            <a:r>
              <a:rPr lang="en-US" dirty="0"/>
              <a:t> </a:t>
            </a:r>
            <a:r>
              <a:rPr lang="en-US" dirty="0" err="1"/>
              <a:t>zayıf</a:t>
            </a:r>
            <a:r>
              <a:rPr lang="en-US" dirty="0"/>
              <a:t> </a:t>
            </a:r>
            <a:r>
              <a:rPr lang="en-US" dirty="0" err="1"/>
              <a:t>noktalarını</a:t>
            </a:r>
            <a:r>
              <a:rPr lang="en-US" dirty="0"/>
              <a:t> </a:t>
            </a:r>
            <a:r>
              <a:rPr lang="en-US" dirty="0" err="1"/>
              <a:t>tespit</a:t>
            </a:r>
            <a:r>
              <a:rPr lang="en-US" dirty="0"/>
              <a:t> </a:t>
            </a:r>
            <a:r>
              <a:rPr lang="en-US" dirty="0" err="1"/>
              <a:t>eder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güvenlik</a:t>
            </a:r>
            <a:r>
              <a:rPr lang="en-US" dirty="0"/>
              <a:t> </a:t>
            </a:r>
            <a:r>
              <a:rPr lang="en-US" dirty="0" err="1"/>
              <a:t>açıklarını</a:t>
            </a:r>
            <a:r>
              <a:rPr lang="en-US" dirty="0"/>
              <a:t> </a:t>
            </a:r>
            <a:r>
              <a:rPr lang="en-US" dirty="0" err="1"/>
              <a:t>giderir</a:t>
            </a:r>
            <a:r>
              <a:rPr lang="en-US" dirty="0"/>
              <a:t>. </a:t>
            </a:r>
            <a:r>
              <a:rPr lang="en-US" dirty="0" err="1"/>
              <a:t>Güvenlik</a:t>
            </a:r>
            <a:r>
              <a:rPr lang="en-US" dirty="0"/>
              <a:t> </a:t>
            </a:r>
            <a:r>
              <a:rPr lang="en-US" dirty="0" err="1"/>
              <a:t>standartlarına</a:t>
            </a:r>
            <a:r>
              <a:rPr lang="en-US" dirty="0"/>
              <a:t> </a:t>
            </a:r>
            <a:r>
              <a:rPr lang="en-US" dirty="0" err="1"/>
              <a:t>uyum</a:t>
            </a:r>
            <a:r>
              <a:rPr lang="en-US" dirty="0"/>
              <a:t> </a:t>
            </a:r>
            <a:r>
              <a:rPr lang="en-US" dirty="0" err="1"/>
              <a:t>sağlar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yazılımın</a:t>
            </a:r>
            <a:r>
              <a:rPr lang="en-US" dirty="0"/>
              <a:t> </a:t>
            </a:r>
            <a:r>
              <a:rPr lang="en-US" dirty="0" err="1"/>
              <a:t>güvenli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şekilde</a:t>
            </a:r>
            <a:r>
              <a:rPr lang="en-US" dirty="0"/>
              <a:t> </a:t>
            </a:r>
            <a:r>
              <a:rPr lang="en-US" dirty="0" err="1"/>
              <a:t>dağıtılmasını</a:t>
            </a:r>
            <a:r>
              <a:rPr lang="en-US" dirty="0"/>
              <a:t> </a:t>
            </a:r>
            <a:r>
              <a:rPr lang="en-US" dirty="0" err="1"/>
              <a:t>sağlar</a:t>
            </a:r>
            <a:r>
              <a:rPr lang="en-US" dirty="0"/>
              <a:t>.</a:t>
            </a:r>
          </a:p>
          <a:p>
            <a:r>
              <a:rPr lang="en-US" dirty="0" err="1"/>
              <a:t>İşbirliği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Ekip</a:t>
            </a:r>
            <a:r>
              <a:rPr lang="en-US" dirty="0"/>
              <a:t> </a:t>
            </a:r>
            <a:r>
              <a:rPr lang="en-US" dirty="0" err="1"/>
              <a:t>Çalışması</a:t>
            </a:r>
            <a:r>
              <a:rPr lang="en-US" dirty="0"/>
              <a:t>: DevOps </a:t>
            </a:r>
            <a:r>
              <a:rPr lang="en-US" dirty="0" err="1"/>
              <a:t>mühendisi</a:t>
            </a:r>
            <a:r>
              <a:rPr lang="en-US" dirty="0"/>
              <a:t>, </a:t>
            </a:r>
            <a:r>
              <a:rPr lang="en-US" dirty="0" err="1"/>
              <a:t>farklı</a:t>
            </a:r>
            <a:r>
              <a:rPr lang="en-US" dirty="0"/>
              <a:t> </a:t>
            </a:r>
            <a:r>
              <a:rPr lang="en-US" dirty="0" err="1"/>
              <a:t>ekipler</a:t>
            </a:r>
            <a:r>
              <a:rPr lang="en-US" dirty="0"/>
              <a:t> </a:t>
            </a:r>
            <a:r>
              <a:rPr lang="en-US" dirty="0" err="1"/>
              <a:t>arasında</a:t>
            </a:r>
            <a:r>
              <a:rPr lang="en-US" dirty="0"/>
              <a:t> </a:t>
            </a:r>
            <a:r>
              <a:rPr lang="en-US" dirty="0" err="1"/>
              <a:t>etkili</a:t>
            </a:r>
            <a:r>
              <a:rPr lang="en-US" dirty="0"/>
              <a:t> </a:t>
            </a:r>
            <a:r>
              <a:rPr lang="en-US" dirty="0" err="1"/>
              <a:t>iletişim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işbirliğini</a:t>
            </a:r>
            <a:r>
              <a:rPr lang="en-US" dirty="0"/>
              <a:t> </a:t>
            </a:r>
            <a:r>
              <a:rPr lang="en-US" dirty="0" err="1"/>
              <a:t>sağlar</a:t>
            </a:r>
            <a:r>
              <a:rPr lang="en-US" dirty="0"/>
              <a:t>. </a:t>
            </a:r>
            <a:r>
              <a:rPr lang="en-US" dirty="0" err="1"/>
              <a:t>Geliştirme</a:t>
            </a:r>
            <a:r>
              <a:rPr lang="en-US" dirty="0"/>
              <a:t>, test, </a:t>
            </a:r>
            <a:r>
              <a:rPr lang="en-US" dirty="0" err="1"/>
              <a:t>operasyon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diğer</a:t>
            </a:r>
            <a:r>
              <a:rPr lang="en-US" dirty="0"/>
              <a:t> </a:t>
            </a:r>
            <a:r>
              <a:rPr lang="en-US" dirty="0" err="1"/>
              <a:t>paydaşlar</a:t>
            </a:r>
            <a:r>
              <a:rPr lang="en-US" dirty="0"/>
              <a:t> </a:t>
            </a:r>
            <a:r>
              <a:rPr lang="en-US" dirty="0" err="1"/>
              <a:t>arasında</a:t>
            </a:r>
            <a:r>
              <a:rPr lang="en-US" dirty="0"/>
              <a:t> </a:t>
            </a:r>
            <a:r>
              <a:rPr lang="en-US" dirty="0" err="1"/>
              <a:t>koordinasyonu</a:t>
            </a:r>
            <a:r>
              <a:rPr lang="en-US" dirty="0"/>
              <a:t> </a:t>
            </a:r>
            <a:r>
              <a:rPr lang="en-US" dirty="0" err="1"/>
              <a:t>yönetir</a:t>
            </a:r>
            <a:r>
              <a:rPr lang="en-US" dirty="0"/>
              <a:t>. </a:t>
            </a:r>
            <a:r>
              <a:rPr lang="en-US" dirty="0" err="1"/>
              <a:t>Proje</a:t>
            </a:r>
            <a:r>
              <a:rPr lang="en-US" dirty="0"/>
              <a:t> </a:t>
            </a:r>
            <a:r>
              <a:rPr lang="en-US" dirty="0" err="1"/>
              <a:t>yönetimi</a:t>
            </a:r>
            <a:r>
              <a:rPr lang="en-US" dirty="0"/>
              <a:t> </a:t>
            </a:r>
            <a:r>
              <a:rPr lang="en-US" dirty="0" err="1"/>
              <a:t>süreçlerine</a:t>
            </a:r>
            <a:r>
              <a:rPr lang="en-US" dirty="0"/>
              <a:t> </a:t>
            </a:r>
            <a:r>
              <a:rPr lang="en-US" dirty="0" err="1"/>
              <a:t>katkıda</a:t>
            </a:r>
            <a:r>
              <a:rPr lang="en-US" dirty="0"/>
              <a:t> </a:t>
            </a:r>
            <a:r>
              <a:rPr lang="en-US" dirty="0" err="1"/>
              <a:t>bulunur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ekiplerin</a:t>
            </a:r>
            <a:r>
              <a:rPr lang="en-US" dirty="0"/>
              <a:t> </a:t>
            </a:r>
            <a:r>
              <a:rPr lang="en-US" dirty="0" err="1"/>
              <a:t>birlikte</a:t>
            </a:r>
            <a:r>
              <a:rPr lang="en-US" dirty="0"/>
              <a:t> </a:t>
            </a:r>
            <a:r>
              <a:rPr lang="en-US" dirty="0" err="1"/>
              <a:t>çalışmasını</a:t>
            </a:r>
            <a:r>
              <a:rPr lang="en-US" dirty="0"/>
              <a:t> </a:t>
            </a:r>
            <a:r>
              <a:rPr lang="en-US" dirty="0" err="1"/>
              <a:t>destekler</a:t>
            </a:r>
            <a:r>
              <a:rPr lang="en-US" dirty="0"/>
              <a:t>.</a:t>
            </a:r>
          </a:p>
          <a:p>
            <a:r>
              <a:rPr lang="en-US" dirty="0"/>
              <a:t>DevOps </a:t>
            </a:r>
            <a:r>
              <a:rPr lang="en-US" dirty="0" err="1"/>
              <a:t>mühendisi</a:t>
            </a:r>
            <a:r>
              <a:rPr lang="en-US" dirty="0"/>
              <a:t>, SDLC </a:t>
            </a:r>
            <a:r>
              <a:rPr lang="en-US" dirty="0" err="1"/>
              <a:t>sürecinde</a:t>
            </a:r>
            <a:r>
              <a:rPr lang="en-US" dirty="0"/>
              <a:t> </a:t>
            </a:r>
            <a:r>
              <a:rPr lang="en-US" dirty="0" err="1"/>
              <a:t>otomasyon</a:t>
            </a:r>
            <a:r>
              <a:rPr lang="en-US" dirty="0"/>
              <a:t>, </a:t>
            </a:r>
            <a:r>
              <a:rPr lang="en-US" dirty="0" err="1"/>
              <a:t>süreklilik</a:t>
            </a:r>
            <a:r>
              <a:rPr lang="en-US" dirty="0"/>
              <a:t>, </a:t>
            </a:r>
            <a:r>
              <a:rPr lang="en-US" dirty="0" err="1"/>
              <a:t>hızlı</a:t>
            </a:r>
            <a:r>
              <a:rPr lang="en-US" dirty="0"/>
              <a:t> </a:t>
            </a:r>
            <a:r>
              <a:rPr lang="en-US" dirty="0" err="1"/>
              <a:t>teslimat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işbirliği</a:t>
            </a:r>
            <a:r>
              <a:rPr lang="en-US" dirty="0"/>
              <a:t> </a:t>
            </a:r>
            <a:r>
              <a:rPr lang="en-US" dirty="0" err="1"/>
              <a:t>gibi</a:t>
            </a:r>
            <a:r>
              <a:rPr lang="en-US" dirty="0"/>
              <a:t> </a:t>
            </a:r>
            <a:r>
              <a:rPr lang="en-US" dirty="0" err="1"/>
              <a:t>prensipleri</a:t>
            </a:r>
            <a:r>
              <a:rPr lang="en-US" dirty="0"/>
              <a:t> </a:t>
            </a:r>
            <a:r>
              <a:rPr lang="en-US" dirty="0" err="1"/>
              <a:t>benimseyerek</a:t>
            </a:r>
            <a:r>
              <a:rPr lang="en-US" dirty="0"/>
              <a:t> </a:t>
            </a:r>
            <a:r>
              <a:rPr lang="en-US" dirty="0" err="1"/>
              <a:t>yazılımın</a:t>
            </a:r>
            <a:r>
              <a:rPr lang="en-US" dirty="0"/>
              <a:t> </a:t>
            </a:r>
            <a:r>
              <a:rPr lang="en-US" dirty="0" err="1"/>
              <a:t>başarılı</a:t>
            </a:r>
            <a:r>
              <a:rPr lang="en-US" dirty="0"/>
              <a:t> </a:t>
            </a:r>
            <a:r>
              <a:rPr lang="en-US" dirty="0" err="1"/>
              <a:t>bir</a:t>
            </a:r>
            <a:r>
              <a:rPr lang="en-US" dirty="0"/>
              <a:t> </a:t>
            </a:r>
            <a:r>
              <a:rPr lang="en-US" dirty="0" err="1"/>
              <a:t>şekilde</a:t>
            </a:r>
            <a:r>
              <a:rPr lang="en-US" dirty="0"/>
              <a:t> </a:t>
            </a:r>
            <a:r>
              <a:rPr lang="en-US" dirty="0" err="1"/>
              <a:t>geliştirilmesini</a:t>
            </a:r>
            <a:r>
              <a:rPr lang="en-US" dirty="0"/>
              <a:t> </a:t>
            </a:r>
            <a:r>
              <a:rPr lang="en-US" dirty="0" err="1"/>
              <a:t>ve</a:t>
            </a:r>
            <a:r>
              <a:rPr lang="en-US" dirty="0"/>
              <a:t> </a:t>
            </a:r>
            <a:r>
              <a:rPr lang="en-US" dirty="0" err="1"/>
              <a:t>dağıtılmasını</a:t>
            </a:r>
            <a:r>
              <a:rPr lang="en-US" dirty="0"/>
              <a:t> </a:t>
            </a:r>
            <a:r>
              <a:rPr lang="en-US" dirty="0" err="1"/>
              <a:t>sağlar</a:t>
            </a:r>
            <a:r>
              <a:rPr lang="en-US" dirty="0"/>
              <a:t>.</a:t>
            </a:r>
            <a:endParaRPr lang="en-TR" dirty="0"/>
          </a:p>
        </p:txBody>
      </p:sp>
    </p:spTree>
    <p:extLst>
      <p:ext uri="{BB962C8B-B14F-4D97-AF65-F5344CB8AC3E}">
        <p14:creationId xmlns:p14="http://schemas.microsoft.com/office/powerpoint/2010/main" val="36792649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73875C-5A32-D1E4-3531-6283FF36F1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TR" dirty="0">
                <a:solidFill>
                  <a:srgbClr val="0070C0"/>
                </a:solidFill>
              </a:rPr>
              <a:t>Neden SDLC?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C033672-2A27-7FA3-519D-DA124FAC5F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84996" y="2567708"/>
            <a:ext cx="7209816" cy="312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2976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9306479-8C4D-4E4A-A330-DFC80A8A01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105524"/>
          </a:xfrm>
          <a:custGeom>
            <a:avLst/>
            <a:gdLst>
              <a:gd name="connsiteX0" fmla="*/ 0 w 12192000"/>
              <a:gd name="connsiteY0" fmla="*/ 0 h 6105524"/>
              <a:gd name="connsiteX1" fmla="*/ 12192000 w 12192000"/>
              <a:gd name="connsiteY1" fmla="*/ 0 h 6105524"/>
              <a:gd name="connsiteX2" fmla="*/ 12192000 w 12192000"/>
              <a:gd name="connsiteY2" fmla="*/ 6105524 h 6105524"/>
              <a:gd name="connsiteX3" fmla="*/ 11435080 w 12192000"/>
              <a:gd name="connsiteY3" fmla="*/ 6105524 h 6105524"/>
              <a:gd name="connsiteX4" fmla="*/ 11435080 w 12192000"/>
              <a:gd name="connsiteY4" fmla="*/ 771523 h 6105524"/>
              <a:gd name="connsiteX5" fmla="*/ 767080 w 12192000"/>
              <a:gd name="connsiteY5" fmla="*/ 771523 h 6105524"/>
              <a:gd name="connsiteX6" fmla="*/ 767080 w 12192000"/>
              <a:gd name="connsiteY6" fmla="*/ 6105524 h 6105524"/>
              <a:gd name="connsiteX7" fmla="*/ 0 w 12192000"/>
              <a:gd name="connsiteY7" fmla="*/ 6105524 h 6105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105524">
                <a:moveTo>
                  <a:pt x="0" y="0"/>
                </a:moveTo>
                <a:lnTo>
                  <a:pt x="12192000" y="0"/>
                </a:lnTo>
                <a:lnTo>
                  <a:pt x="12192000" y="6105524"/>
                </a:lnTo>
                <a:lnTo>
                  <a:pt x="11435080" y="6105524"/>
                </a:lnTo>
                <a:lnTo>
                  <a:pt x="11435080" y="771523"/>
                </a:lnTo>
                <a:lnTo>
                  <a:pt x="767080" y="771523"/>
                </a:lnTo>
                <a:lnTo>
                  <a:pt x="767080" y="6105524"/>
                </a:lnTo>
                <a:lnTo>
                  <a:pt x="0" y="6105524"/>
                </a:lnTo>
                <a:close/>
              </a:path>
            </a:pathLst>
          </a:cu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C4A0336-662C-41C3-8DC8-3104A16947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5D0F12-EB50-F27E-A73C-82104B2C41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53"/>
          <a:stretch/>
        </p:blipFill>
        <p:spPr>
          <a:xfrm>
            <a:off x="762000" y="758952"/>
            <a:ext cx="10668000" cy="5340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5738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9306479-8C4D-4E4A-A330-DFC80A8A01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105524"/>
          </a:xfrm>
          <a:custGeom>
            <a:avLst/>
            <a:gdLst>
              <a:gd name="connsiteX0" fmla="*/ 0 w 12192000"/>
              <a:gd name="connsiteY0" fmla="*/ 0 h 6105524"/>
              <a:gd name="connsiteX1" fmla="*/ 12192000 w 12192000"/>
              <a:gd name="connsiteY1" fmla="*/ 0 h 6105524"/>
              <a:gd name="connsiteX2" fmla="*/ 12192000 w 12192000"/>
              <a:gd name="connsiteY2" fmla="*/ 6105524 h 6105524"/>
              <a:gd name="connsiteX3" fmla="*/ 11435080 w 12192000"/>
              <a:gd name="connsiteY3" fmla="*/ 6105524 h 6105524"/>
              <a:gd name="connsiteX4" fmla="*/ 11435080 w 12192000"/>
              <a:gd name="connsiteY4" fmla="*/ 771523 h 6105524"/>
              <a:gd name="connsiteX5" fmla="*/ 767080 w 12192000"/>
              <a:gd name="connsiteY5" fmla="*/ 771523 h 6105524"/>
              <a:gd name="connsiteX6" fmla="*/ 767080 w 12192000"/>
              <a:gd name="connsiteY6" fmla="*/ 6105524 h 6105524"/>
              <a:gd name="connsiteX7" fmla="*/ 0 w 12192000"/>
              <a:gd name="connsiteY7" fmla="*/ 6105524 h 6105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105524">
                <a:moveTo>
                  <a:pt x="0" y="0"/>
                </a:moveTo>
                <a:lnTo>
                  <a:pt x="12192000" y="0"/>
                </a:lnTo>
                <a:lnTo>
                  <a:pt x="12192000" y="6105524"/>
                </a:lnTo>
                <a:lnTo>
                  <a:pt x="11435080" y="6105524"/>
                </a:lnTo>
                <a:lnTo>
                  <a:pt x="11435080" y="771523"/>
                </a:lnTo>
                <a:lnTo>
                  <a:pt x="767080" y="771523"/>
                </a:lnTo>
                <a:lnTo>
                  <a:pt x="767080" y="6105524"/>
                </a:lnTo>
                <a:lnTo>
                  <a:pt x="0" y="6105524"/>
                </a:lnTo>
                <a:close/>
              </a:path>
            </a:pathLst>
          </a:custGeom>
          <a:gradFill flip="none" rotWithShape="1">
            <a:gsLst>
              <a:gs pos="10000">
                <a:schemeClr val="accent5"/>
              </a:gs>
              <a:gs pos="90000">
                <a:schemeClr val="accent1"/>
              </a:gs>
              <a:gs pos="70000">
                <a:schemeClr val="accent2"/>
              </a:gs>
              <a:gs pos="30000">
                <a:schemeClr val="accent4"/>
              </a:gs>
              <a:gs pos="50000">
                <a:schemeClr val="accent3">
                  <a:lumMod val="60000"/>
                  <a:lumOff val="40000"/>
                </a:schemeClr>
              </a:gs>
            </a:gsLst>
            <a:lin ang="7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C4A0336-662C-41C3-8DC8-3104A16947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5364C99-28FE-23EB-7491-F647486407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0195" y="758952"/>
            <a:ext cx="10171609" cy="5340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492216"/>
      </p:ext>
    </p:extLst>
  </p:cSld>
  <p:clrMapOvr>
    <a:masterClrMapping/>
  </p:clrMapOvr>
</p:sld>
</file>

<file path=ppt/theme/theme1.xml><?xml version="1.0" encoding="utf-8"?>
<a:theme xmlns:a="http://schemas.openxmlformats.org/drawingml/2006/main" name="PrismaticVTI">
  <a:themeElements>
    <a:clrScheme name="AnalogousFromLightSeedRightStep">
      <a:dk1>
        <a:srgbClr val="000000"/>
      </a:dk1>
      <a:lt1>
        <a:srgbClr val="FFFFFF"/>
      </a:lt1>
      <a:dk2>
        <a:srgbClr val="3C3522"/>
      </a:dk2>
      <a:lt2>
        <a:srgbClr val="E2E8E7"/>
      </a:lt2>
      <a:accent1>
        <a:srgbClr val="DA828B"/>
      </a:accent1>
      <a:accent2>
        <a:srgbClr val="D28866"/>
      </a:accent2>
      <a:accent3>
        <a:srgbClr val="BAA262"/>
      </a:accent3>
      <a:accent4>
        <a:srgbClr val="9CA952"/>
      </a:accent4>
      <a:accent5>
        <a:srgbClr val="86AE67"/>
      </a:accent5>
      <a:accent6>
        <a:srgbClr val="5AB558"/>
      </a:accent6>
      <a:hlink>
        <a:srgbClr val="568E88"/>
      </a:hlink>
      <a:folHlink>
        <a:srgbClr val="7F7F7F"/>
      </a:folHlink>
    </a:clrScheme>
    <a:fontScheme name="Custom 166">
      <a:majorFont>
        <a:latin typeface="Aharoni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ismaticVTI" id="{DA44D624-A564-4DE8-8446-0CD5C485C979}" vid="{8B2B1550-B69C-4156-BAEC-B2E559F94BD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231</TotalTime>
  <Words>3572</Words>
  <Application>Microsoft Macintosh PowerPoint</Application>
  <PresentationFormat>Widescreen</PresentationFormat>
  <Paragraphs>192</Paragraphs>
  <Slides>67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72" baseType="lpstr">
      <vt:lpstr>Aharoni</vt:lpstr>
      <vt:lpstr>Arial</vt:lpstr>
      <vt:lpstr>Arial Rounded MT Bold</vt:lpstr>
      <vt:lpstr>Avenir Next LT Pro</vt:lpstr>
      <vt:lpstr>PrismaticVTI</vt:lpstr>
      <vt:lpstr>SDLC Software Development Life Cycle</vt:lpstr>
      <vt:lpstr>SDLC Giriş</vt:lpstr>
      <vt:lpstr>Bu derste neler öğreneceğiz?</vt:lpstr>
      <vt:lpstr>SDLC nedir?</vt:lpstr>
      <vt:lpstr>Yüksek Kalite (High Quality)</vt:lpstr>
      <vt:lpstr>Kullanıcı Talepleri (User Expectation) https://www.youtube.com/watch?v=3ZOqNNHUv4M </vt:lpstr>
      <vt:lpstr>Neden SDLC?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SDLC Giriş Yazılım Geliştirme Yaşam Döngüsü (SDLC) nedir?</vt:lpstr>
      <vt:lpstr>SDLC Giriş SDLC'nin önemi ve faydaları nelerdir?</vt:lpstr>
      <vt:lpstr>SDLC Giriş SDLC'nin temel aşamaları nelerdir?</vt:lpstr>
      <vt:lpstr>Planning &amp; Analysis Planlama &amp; Analiz</vt:lpstr>
      <vt:lpstr>Design Tasarım Aşaması</vt:lpstr>
      <vt:lpstr>Development Geliştirme</vt:lpstr>
      <vt:lpstr>Testing Test Etme</vt:lpstr>
      <vt:lpstr>Deployment Dağıtım</vt:lpstr>
      <vt:lpstr>Maintenance Bakım</vt:lpstr>
      <vt:lpstr>SDLC Metodolojileri</vt:lpstr>
      <vt:lpstr>SDLC Metodolojileri Farklı SDLC metodolojilerinin tanıtımı</vt:lpstr>
      <vt:lpstr>SDLC Metodolojileri  Metodoloji seçimi ve uygulaması nasıl yapılır?</vt:lpstr>
      <vt:lpstr>SDLC En İyi Uygulamaları</vt:lpstr>
      <vt:lpstr>SDLC En İyi Uygulamaları SDLC sürecinde en iyi uygulamaların tanıtımı</vt:lpstr>
      <vt:lpstr>SDLC En İyi Uygulamaları Proje yönetimi ve takım çalışması</vt:lpstr>
      <vt:lpstr>SDLC En İyi Uygulamaları Kalite güvencesi ve standartlar</vt:lpstr>
      <vt:lpstr>SDLC Proje Örneği</vt:lpstr>
      <vt:lpstr>SDLC Proje Örneği</vt:lpstr>
      <vt:lpstr>SDLC Proje Örneği</vt:lpstr>
      <vt:lpstr>SDLC Proje Örneği</vt:lpstr>
      <vt:lpstr>SDLC Proje Örneği</vt:lpstr>
      <vt:lpstr>DevOps</vt:lpstr>
      <vt:lpstr>DevOps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SDLC Software Development Life Cycle</dc:title>
  <dc:creator>Mehmet Sungur</dc:creator>
  <cp:lastModifiedBy>Mehmet Sungur</cp:lastModifiedBy>
  <cp:revision>6</cp:revision>
  <dcterms:created xsi:type="dcterms:W3CDTF">2023-06-28T11:41:57Z</dcterms:created>
  <dcterms:modified xsi:type="dcterms:W3CDTF">2023-06-29T23:42:58Z</dcterms:modified>
</cp:coreProperties>
</file>